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 id="2147483652" r:id="rId3"/>
    <p:sldMasterId id="2147483653" r:id="rId4"/>
    <p:sldMasterId id="2147483654" r:id="rId5"/>
    <p:sldMasterId id="2147483655" r:id="rId6"/>
    <p:sldMasterId id="2147483656" r:id="rId7"/>
    <p:sldMasterId id="2147484044" r:id="rId8"/>
  </p:sldMasterIdLst>
  <p:notesMasterIdLst>
    <p:notesMasterId r:id="rId33"/>
  </p:notesMasterIdLst>
  <p:sldIdLst>
    <p:sldId id="256" r:id="rId9"/>
    <p:sldId id="322" r:id="rId10"/>
    <p:sldId id="314" r:id="rId11"/>
    <p:sldId id="324" r:id="rId12"/>
    <p:sldId id="307" r:id="rId13"/>
    <p:sldId id="325" r:id="rId14"/>
    <p:sldId id="326" r:id="rId15"/>
    <p:sldId id="327" r:id="rId16"/>
    <p:sldId id="328" r:id="rId17"/>
    <p:sldId id="329" r:id="rId18"/>
    <p:sldId id="331" r:id="rId19"/>
    <p:sldId id="379" r:id="rId20"/>
    <p:sldId id="333" r:id="rId21"/>
    <p:sldId id="335" r:id="rId22"/>
    <p:sldId id="380" r:id="rId23"/>
    <p:sldId id="341" r:id="rId24"/>
    <p:sldId id="355" r:id="rId25"/>
    <p:sldId id="344" r:id="rId26"/>
    <p:sldId id="356" r:id="rId27"/>
    <p:sldId id="357" r:id="rId28"/>
    <p:sldId id="345" r:id="rId29"/>
    <p:sldId id="346" r:id="rId30"/>
    <p:sldId id="389" r:id="rId31"/>
    <p:sldId id="390" r:id="rId32"/>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0" charset="0"/>
      <a:defRPr kern="1200">
        <a:solidFill>
          <a:schemeClr val="bg1"/>
        </a:solidFill>
        <a:latin typeface="Arial" pitchFamily="10"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0" charset="0"/>
      <a:defRPr kern="1200">
        <a:solidFill>
          <a:schemeClr val="bg1"/>
        </a:solidFill>
        <a:latin typeface="Arial" pitchFamily="10"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0" charset="0"/>
      <a:defRPr kern="1200">
        <a:solidFill>
          <a:schemeClr val="bg1"/>
        </a:solidFill>
        <a:latin typeface="Arial" pitchFamily="10"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0" charset="0"/>
      <a:defRPr kern="1200">
        <a:solidFill>
          <a:schemeClr val="bg1"/>
        </a:solidFill>
        <a:latin typeface="Arial" pitchFamily="10"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0" charset="0"/>
      <a:defRPr kern="1200">
        <a:solidFill>
          <a:schemeClr val="bg1"/>
        </a:solidFill>
        <a:latin typeface="Arial" pitchFamily="10" charset="0"/>
        <a:ea typeface="+mn-ea"/>
        <a:cs typeface="+mn-cs"/>
      </a:defRPr>
    </a:lvl5pPr>
    <a:lvl6pPr marL="2286000" algn="l" defTabSz="457200" rtl="0" eaLnBrk="1" latinLnBrk="0" hangingPunct="1">
      <a:defRPr kern="1200">
        <a:solidFill>
          <a:schemeClr val="bg1"/>
        </a:solidFill>
        <a:latin typeface="Arial" pitchFamily="10" charset="0"/>
        <a:ea typeface="+mn-ea"/>
        <a:cs typeface="+mn-cs"/>
      </a:defRPr>
    </a:lvl6pPr>
    <a:lvl7pPr marL="2743200" algn="l" defTabSz="457200" rtl="0" eaLnBrk="1" latinLnBrk="0" hangingPunct="1">
      <a:defRPr kern="1200">
        <a:solidFill>
          <a:schemeClr val="bg1"/>
        </a:solidFill>
        <a:latin typeface="Arial" pitchFamily="10" charset="0"/>
        <a:ea typeface="+mn-ea"/>
        <a:cs typeface="+mn-cs"/>
      </a:defRPr>
    </a:lvl7pPr>
    <a:lvl8pPr marL="3200400" algn="l" defTabSz="457200" rtl="0" eaLnBrk="1" latinLnBrk="0" hangingPunct="1">
      <a:defRPr kern="1200">
        <a:solidFill>
          <a:schemeClr val="bg1"/>
        </a:solidFill>
        <a:latin typeface="Arial" pitchFamily="10" charset="0"/>
        <a:ea typeface="+mn-ea"/>
        <a:cs typeface="+mn-cs"/>
      </a:defRPr>
    </a:lvl8pPr>
    <a:lvl9pPr marL="3657600" algn="l" defTabSz="457200" rtl="0" eaLnBrk="1" latinLnBrk="0" hangingPunct="1">
      <a:defRPr kern="1200">
        <a:solidFill>
          <a:schemeClr val="bg1"/>
        </a:solidFill>
        <a:latin typeface="Arial" pitchFamily="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99" d="100"/>
          <a:sy n="99" d="100"/>
        </p:scale>
        <p:origin x="-1176" y="-96"/>
      </p:cViewPr>
      <p:guideLst>
        <p:guide orient="horz" pos="2160"/>
        <p:guide pos="2880"/>
      </p:guideLst>
    </p:cSldViewPr>
  </p:slideViewPr>
  <p:outlineViewPr>
    <p:cViewPr varScale="1">
      <p:scale>
        <a:sx n="170" d="200"/>
        <a:sy n="170" d="200"/>
      </p:scale>
      <p:origin x="0" y="32256"/>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9" Type="http://schemas.openxmlformats.org/officeDocument/2006/relationships/slide" Target="slides/slide1.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AutoShape 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prstTxWarp prst="textNoShape">
              <a:avLst/>
            </a:prstTxWarp>
          </a:bodyPr>
          <a:lstStyle/>
          <a:p>
            <a:pPr>
              <a:buFont typeface="Times New Roman" charset="0"/>
              <a:buNone/>
              <a:defRPr/>
            </a:pPr>
            <a:endParaRPr lang="en-US" dirty="0">
              <a:latin typeface="Arial" charset="0"/>
            </a:endParaRPr>
          </a:p>
        </p:txBody>
      </p:sp>
      <p:sp>
        <p:nvSpPr>
          <p:cNvPr id="12290" name="Rectangle 2"/>
          <p:cNvSpPr>
            <a:spLocks noGrp="1" noChangeArrowheads="1"/>
          </p:cNvSpPr>
          <p:nvPr>
            <p:ph type="hdr"/>
          </p:nvPr>
        </p:nvSpPr>
        <p:spPr bwMode="auto">
          <a:xfrm>
            <a:off x="0" y="0"/>
            <a:ext cx="29702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Times New Roman" charset="0"/>
              <a:buNone/>
              <a:tabLst>
                <a:tab pos="723900" algn="l"/>
                <a:tab pos="1447800" algn="l"/>
                <a:tab pos="2171700" algn="l"/>
                <a:tab pos="2895600" algn="l"/>
              </a:tabLst>
              <a:defRPr sz="1200">
                <a:solidFill>
                  <a:srgbClr val="000000"/>
                </a:solidFill>
                <a:latin typeface="Times New Roman" charset="0"/>
                <a:ea typeface="Arial Unicode MS" charset="0"/>
                <a:cs typeface="Arial Unicode MS" charset="0"/>
              </a:defRPr>
            </a:lvl1pPr>
          </a:lstStyle>
          <a:p>
            <a:pPr>
              <a:defRPr/>
            </a:pPr>
            <a:r>
              <a:rPr lang="en-US"/>
              <a:t>Introduction to openEHR</a:t>
            </a:r>
          </a:p>
        </p:txBody>
      </p:sp>
      <p:sp>
        <p:nvSpPr>
          <p:cNvPr id="12291" name="Rectangle 3"/>
          <p:cNvSpPr>
            <a:spLocks noGrp="1" noChangeArrowheads="1"/>
          </p:cNvSpPr>
          <p:nvPr>
            <p:ph type="dt"/>
          </p:nvPr>
        </p:nvSpPr>
        <p:spPr bwMode="auto">
          <a:xfrm>
            <a:off x="3884613" y="0"/>
            <a:ext cx="2970212"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Times New Roman" charset="0"/>
              <a:buNone/>
              <a:tabLst>
                <a:tab pos="723900" algn="l"/>
                <a:tab pos="1447800" algn="l"/>
                <a:tab pos="2171700" algn="l"/>
                <a:tab pos="2895600" algn="l"/>
              </a:tabLst>
              <a:defRPr sz="1200">
                <a:solidFill>
                  <a:srgbClr val="000000"/>
                </a:solidFill>
                <a:latin typeface="Times New Roman" charset="0"/>
                <a:ea typeface="Arial Unicode MS" charset="0"/>
                <a:cs typeface="Arial Unicode MS" charset="0"/>
              </a:defRPr>
            </a:lvl1pPr>
          </a:lstStyle>
          <a:p>
            <a:pPr>
              <a:defRPr/>
            </a:pPr>
            <a:r>
              <a:rPr lang="en-US"/>
              <a:t>May 8, 2008</a:t>
            </a:r>
          </a:p>
        </p:txBody>
      </p:sp>
      <p:sp>
        <p:nvSpPr>
          <p:cNvPr id="136197" name="Rectangle 4"/>
          <p:cNvSpPr>
            <a:spLocks noGrp="1" noRot="1" noChangeAspect="1" noChangeArrowheads="1"/>
          </p:cNvSpPr>
          <p:nvPr>
            <p:ph type="sldImg"/>
          </p:nvPr>
        </p:nvSpPr>
        <p:spPr bwMode="auto">
          <a:xfrm>
            <a:off x="1143000" y="685800"/>
            <a:ext cx="4570413" cy="3427413"/>
          </a:xfrm>
          <a:prstGeom prst="rect">
            <a:avLst/>
          </a:prstGeom>
          <a:noFill/>
          <a:ln w="9360">
            <a:solidFill>
              <a:srgbClr val="000000"/>
            </a:solidFill>
            <a:miter lim="800000"/>
            <a:headEnd/>
            <a:tailEnd/>
          </a:ln>
        </p:spPr>
      </p:sp>
      <p:sp>
        <p:nvSpPr>
          <p:cNvPr id="12293" name="Rectangle 5"/>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a:p>
        </p:txBody>
      </p:sp>
      <p:sp>
        <p:nvSpPr>
          <p:cNvPr id="12294" name="Rectangle 6"/>
          <p:cNvSpPr>
            <a:spLocks noGrp="1" noChangeArrowheads="1"/>
          </p:cNvSpPr>
          <p:nvPr>
            <p:ph type="ftr"/>
          </p:nvPr>
        </p:nvSpPr>
        <p:spPr bwMode="auto">
          <a:xfrm>
            <a:off x="0" y="8683625"/>
            <a:ext cx="2970213" cy="45720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buFont typeface="Times New Roman" charset="0"/>
              <a:buNone/>
              <a:tabLst>
                <a:tab pos="723900" algn="l"/>
                <a:tab pos="1447800" algn="l"/>
                <a:tab pos="2171700" algn="l"/>
                <a:tab pos="2895600" algn="l"/>
              </a:tabLst>
              <a:defRPr sz="1200">
                <a:solidFill>
                  <a:srgbClr val="000000"/>
                </a:solidFill>
                <a:latin typeface="Times New Roman" charset="0"/>
                <a:ea typeface="Arial Unicode MS" charset="0"/>
                <a:cs typeface="Arial Unicode MS" charset="0"/>
              </a:defRPr>
            </a:lvl1pPr>
          </a:lstStyle>
          <a:p>
            <a:pPr>
              <a:defRPr/>
            </a:pPr>
            <a:r>
              <a:rPr lang="en-US"/>
              <a:t>openEHR + SNOMED CT = Making Health Compute</a:t>
            </a:r>
          </a:p>
        </p:txBody>
      </p:sp>
      <p:sp>
        <p:nvSpPr>
          <p:cNvPr id="12295" name="Rectangle 7"/>
          <p:cNvSpPr>
            <a:spLocks noGrp="1" noChangeArrowheads="1"/>
          </p:cNvSpPr>
          <p:nvPr>
            <p:ph type="sldNum"/>
          </p:nvPr>
        </p:nvSpPr>
        <p:spPr bwMode="auto">
          <a:xfrm>
            <a:off x="3884613" y="8685213"/>
            <a:ext cx="2970212" cy="455612"/>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Font typeface="Times New Roman" charset="0"/>
              <a:buNone/>
              <a:tabLst>
                <a:tab pos="723900" algn="l"/>
                <a:tab pos="1447800" algn="l"/>
                <a:tab pos="2171700" algn="l"/>
                <a:tab pos="2895600" algn="l"/>
              </a:tabLst>
              <a:defRPr sz="1200">
                <a:solidFill>
                  <a:srgbClr val="000000"/>
                </a:solidFill>
                <a:latin typeface="Times New Roman" charset="0"/>
                <a:ea typeface="Arial Unicode MS" charset="0"/>
                <a:cs typeface="Arial Unicode MS" charset="0"/>
              </a:defRPr>
            </a:lvl1pPr>
          </a:lstStyle>
          <a:p>
            <a:pPr>
              <a:defRPr/>
            </a:pPr>
            <a:fld id="{EFE43A4B-18E4-954A-B5E8-2881D73B8F1D}" type="slidenum">
              <a:rPr lang="en-US"/>
              <a:pPr>
                <a:defRPr/>
              </a:pPr>
              <a:t>‹#›</a:t>
            </a:fld>
            <a:endParaRPr lang="en-US" dirty="0"/>
          </a:p>
        </p:txBody>
      </p:sp>
    </p:spTree>
    <p:extLst>
      <p:ext uri="{BB962C8B-B14F-4D97-AF65-F5344CB8AC3E}">
        <p14:creationId xmlns:p14="http://schemas.microsoft.com/office/powerpoint/2010/main" val="2234192724"/>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0" charset="0"/>
      <a:defRPr sz="1200" kern="1200">
        <a:solidFill>
          <a:srgbClr val="000000"/>
        </a:solidFill>
        <a:latin typeface="Times New Roman" charset="0"/>
        <a:ea typeface="ＭＳ Ｐゴシック" charset="-128"/>
        <a:cs typeface="ＭＳ Ｐゴシック" charset="-128"/>
      </a:defRPr>
    </a:lvl1pPr>
    <a:lvl2pPr marL="37931725" indent="-37474525" algn="l" defTabSz="449263" rtl="0" eaLnBrk="0" fontAlgn="base" hangingPunct="0">
      <a:spcBef>
        <a:spcPct val="30000"/>
      </a:spcBef>
      <a:spcAft>
        <a:spcPct val="0"/>
      </a:spcAft>
      <a:buClr>
        <a:srgbClr val="000000"/>
      </a:buClr>
      <a:buSzPct val="100000"/>
      <a:buFont typeface="Times New Roman" pitchFamily="10" charset="0"/>
      <a:defRPr sz="1200" kern="1200">
        <a:solidFill>
          <a:srgbClr val="000000"/>
        </a:solidFill>
        <a:latin typeface="Times New Roman" charset="0"/>
        <a:ea typeface="ＭＳ Ｐゴシック"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Introduction to openEHR</a:t>
            </a:r>
          </a:p>
        </p:txBody>
      </p:sp>
      <p:sp>
        <p:nvSpPr>
          <p:cNvPr id="138243" name="Rectangle 3"/>
          <p:cNvSpPr>
            <a:spLocks noGrp="1" noChangeArrowheads="1"/>
          </p:cNvSpPr>
          <p:nvPr>
            <p:ph type="dt"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May 8, 2008</a:t>
            </a:r>
          </a:p>
        </p:txBody>
      </p:sp>
      <p:sp>
        <p:nvSpPr>
          <p:cNvPr id="138244" name="Rectangle 6"/>
          <p:cNvSpPr>
            <a:spLocks noGrp="1" noChangeArrowheads="1"/>
          </p:cNvSpPr>
          <p:nvPr>
            <p:ph type="ftr"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openEHR + SNOMED CT = Making Health Compute</a:t>
            </a:r>
          </a:p>
        </p:txBody>
      </p:sp>
      <p:sp>
        <p:nvSpPr>
          <p:cNvPr id="138245" name="Rectangle 7"/>
          <p:cNvSpPr>
            <a:spLocks noGrp="1" noChangeArrowheads="1"/>
          </p:cNvSpPr>
          <p:nvPr>
            <p:ph type="sldNum" sz="quarter"/>
          </p:nvPr>
        </p:nvSpPr>
        <p:spPr>
          <a:noFill/>
        </p:spPr>
        <p:txBody>
          <a:bodyPr/>
          <a:lstStyle/>
          <a:p>
            <a:pPr>
              <a:buFont typeface="Times New Roman" pitchFamily="10" charset="0"/>
              <a:buNone/>
            </a:pPr>
            <a:fld id="{1213B858-85D3-8D4E-9D69-629BF99FC728}" type="slidenum">
              <a:rPr lang="en-US">
                <a:latin typeface="Times New Roman" pitchFamily="10" charset="0"/>
                <a:ea typeface="Arial Unicode MS" pitchFamily="10" charset="0"/>
                <a:cs typeface="Arial Unicode MS" pitchFamily="10" charset="0"/>
              </a:rPr>
              <a:pPr>
                <a:buFont typeface="Times New Roman" pitchFamily="10" charset="0"/>
                <a:buNone/>
              </a:pPr>
              <a:t>1</a:t>
            </a:fld>
            <a:endParaRPr lang="en-US">
              <a:latin typeface="Times New Roman" pitchFamily="10" charset="0"/>
              <a:ea typeface="Arial Unicode MS" pitchFamily="10" charset="0"/>
              <a:cs typeface="Arial Unicode MS" pitchFamily="10" charset="0"/>
            </a:endParaRPr>
          </a:p>
        </p:txBody>
      </p:sp>
      <p:sp>
        <p:nvSpPr>
          <p:cNvPr id="138246"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138247" name="Text Box 2"/>
          <p:cNvSpPr>
            <a:spLocks noGrp="1" noChangeArrowheads="1"/>
          </p:cNvSpPr>
          <p:nvPr>
            <p:ph type="body"/>
          </p:nvPr>
        </p:nvSpPr>
        <p:spPr>
          <a:xfrm>
            <a:off x="685800" y="4343400"/>
            <a:ext cx="5486400" cy="4114800"/>
          </a:xfrm>
          <a:noFill/>
          <a:ln/>
        </p:spPr>
        <p:txBody>
          <a:bodyPr wrap="none" anchor="ctr"/>
          <a:lstStyle/>
          <a:p>
            <a:endParaRPr lang="en-US">
              <a:latin typeface="Times New Roman" pitchFamily="10" charset="0"/>
              <a:ea typeface="ＭＳ Ｐゴシック" pitchFamily="10" charset="-128"/>
              <a:cs typeface="ＭＳ Ｐゴシック" pitchFamily="10" charset="-128"/>
            </a:endParaRPr>
          </a:p>
        </p:txBody>
      </p:sp>
      <p:sp>
        <p:nvSpPr>
          <p:cNvPr id="138248"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1821985-B06A-0F4E-87E8-61AC8FEF6092}" type="slidenum">
              <a:rPr lang="en-GB" sz="1200">
                <a:solidFill>
                  <a:srgbClr val="000000"/>
                </a:solidFill>
                <a:ea typeface="Arial" pitchFamily="10" charset="0"/>
                <a:cs typeface="Arial" pitchFamily="10"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a:t>
            </a:fld>
            <a:endParaRPr lang="en-GB" sz="1200">
              <a:solidFill>
                <a:srgbClr val="000000"/>
              </a:solidFill>
              <a:ea typeface="Arial" pitchFamily="10" charset="0"/>
              <a:cs typeface="Arial" pitchFamily="10" charset="0"/>
            </a:endParaRPr>
          </a:p>
        </p:txBody>
      </p:sp>
      <p:sp>
        <p:nvSpPr>
          <p:cNvPr id="138249" name="Text Box 4"/>
          <p:cNvSpPr txBox="1">
            <a:spLocks noChangeArrowheads="1"/>
          </p:cNvSpPr>
          <p:nvPr/>
        </p:nvSpPr>
        <p:spPr bwMode="auto">
          <a:xfrm>
            <a:off x="3884613" y="0"/>
            <a:ext cx="2971800" cy="457200"/>
          </a:xfrm>
          <a:prstGeom prst="rect">
            <a:avLst/>
          </a:prstGeom>
          <a:noFill/>
          <a:ln w="9525">
            <a:noFill/>
            <a:round/>
            <a:headEnd/>
            <a:tailEnd/>
          </a:ln>
        </p:spPr>
        <p:txBody>
          <a:bodyPr lIns="90000" tIns="46800" rIns="90000" bIns="46800">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Arial" pitchFamily="10" charset="0"/>
                <a:cs typeface="Arial" pitchFamily="10" charset="0"/>
              </a:rPr>
              <a:t>May 8, 2008</a:t>
            </a:r>
          </a:p>
        </p:txBody>
      </p:sp>
      <p:sp>
        <p:nvSpPr>
          <p:cNvPr id="138250" name="Text Box 5"/>
          <p:cNvSpPr txBox="1">
            <a:spLocks noChangeArrowheads="1"/>
          </p:cNvSpPr>
          <p:nvPr/>
        </p:nvSpPr>
        <p:spPr bwMode="auto">
          <a:xfrm>
            <a:off x="0" y="0"/>
            <a:ext cx="2971800" cy="457200"/>
          </a:xfrm>
          <a:prstGeom prst="rect">
            <a:avLst/>
          </a:prstGeom>
          <a:noFill/>
          <a:ln w="9525">
            <a:noFill/>
            <a:round/>
            <a:headEnd/>
            <a:tailEnd/>
          </a:ln>
        </p:spPr>
        <p:txBody>
          <a:bodyPr lIns="90000" tIns="46800" rIns="90000" bIns="46800">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Arial" pitchFamily="10" charset="0"/>
                <a:cs typeface="Arial" pitchFamily="10" charset="0"/>
              </a:rPr>
              <a:t>Introduction to openEHR</a:t>
            </a:r>
          </a:p>
        </p:txBody>
      </p:sp>
      <p:sp>
        <p:nvSpPr>
          <p:cNvPr id="138251" name="Text Box 6"/>
          <p:cNvSpPr txBox="1">
            <a:spLocks noChangeArrowheads="1"/>
          </p:cNvSpPr>
          <p:nvPr/>
        </p:nvSpPr>
        <p:spPr bwMode="auto">
          <a:xfrm>
            <a:off x="0" y="8685213"/>
            <a:ext cx="2971800" cy="457200"/>
          </a:xfrm>
          <a:prstGeom prst="rect">
            <a:avLst/>
          </a:prstGeom>
          <a:noFill/>
          <a:ln w="9525">
            <a:noFill/>
            <a:round/>
            <a:headEnd/>
            <a:tailEnd/>
          </a:ln>
        </p:spPr>
        <p:txBody>
          <a:bodyPr lIns="90000" tIns="46800" rIns="90000" bIns="46800" anchor="b">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ea typeface="Arial" pitchFamily="10" charset="0"/>
                <a:cs typeface="Arial" pitchFamily="10" charset="0"/>
              </a:rPr>
              <a:t>openEHR + SNOMED CT = Making Health Compute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hdr"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Introduction to openEHR</a:t>
            </a:r>
          </a:p>
        </p:txBody>
      </p:sp>
      <p:sp>
        <p:nvSpPr>
          <p:cNvPr id="167939" name="Rectangle 3"/>
          <p:cNvSpPr>
            <a:spLocks noGrp="1" noChangeArrowheads="1"/>
          </p:cNvSpPr>
          <p:nvPr>
            <p:ph type="dt"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May 8, 2008</a:t>
            </a:r>
          </a:p>
        </p:txBody>
      </p:sp>
      <p:sp>
        <p:nvSpPr>
          <p:cNvPr id="167940" name="Rectangle 6"/>
          <p:cNvSpPr>
            <a:spLocks noGrp="1" noChangeArrowheads="1"/>
          </p:cNvSpPr>
          <p:nvPr>
            <p:ph type="ftr"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openEHR + SNOMED CT = Making Health Compute</a:t>
            </a:r>
          </a:p>
        </p:txBody>
      </p:sp>
      <p:sp>
        <p:nvSpPr>
          <p:cNvPr id="167941" name="Rectangle 7"/>
          <p:cNvSpPr>
            <a:spLocks noGrp="1" noChangeArrowheads="1"/>
          </p:cNvSpPr>
          <p:nvPr>
            <p:ph type="sldNum" sz="quarter"/>
          </p:nvPr>
        </p:nvSpPr>
        <p:spPr>
          <a:noFill/>
        </p:spPr>
        <p:txBody>
          <a:bodyPr/>
          <a:lstStyle/>
          <a:p>
            <a:pPr>
              <a:buFont typeface="Times New Roman" pitchFamily="10" charset="0"/>
              <a:buNone/>
            </a:pPr>
            <a:fld id="{2EC7DF62-2649-8746-942F-A111649BAA51}" type="slidenum">
              <a:rPr lang="en-US">
                <a:latin typeface="Times New Roman" pitchFamily="10" charset="0"/>
                <a:ea typeface="Arial Unicode MS" pitchFamily="10" charset="0"/>
                <a:cs typeface="Arial Unicode MS" pitchFamily="10" charset="0"/>
              </a:rPr>
              <a:pPr>
                <a:buFont typeface="Times New Roman" pitchFamily="10" charset="0"/>
                <a:buNone/>
              </a:pPr>
              <a:t>15</a:t>
            </a:fld>
            <a:endParaRPr lang="en-US">
              <a:latin typeface="Times New Roman" pitchFamily="10" charset="0"/>
              <a:ea typeface="Arial Unicode MS" pitchFamily="10" charset="0"/>
              <a:cs typeface="Arial Unicode MS" pitchFamily="10" charset="0"/>
            </a:endParaRPr>
          </a:p>
        </p:txBody>
      </p:sp>
      <p:sp>
        <p:nvSpPr>
          <p:cNvPr id="167942"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620C9FB-A2E3-964D-ACD5-08F9C6484A9B}" type="slidenum">
              <a:rPr lang="en-US" sz="1200">
                <a:solidFill>
                  <a:srgbClr val="000000"/>
                </a:solidFill>
                <a:ea typeface="Arial" pitchFamily="10" charset="0"/>
                <a:cs typeface="Arial" pitchFamily="10"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US" sz="1200">
              <a:solidFill>
                <a:srgbClr val="000000"/>
              </a:solidFill>
              <a:ea typeface="Arial" pitchFamily="10" charset="0"/>
              <a:cs typeface="Arial" pitchFamily="10" charset="0"/>
            </a:endParaRPr>
          </a:p>
        </p:txBody>
      </p:sp>
      <p:sp>
        <p:nvSpPr>
          <p:cNvPr id="167943" name="Text Box 2"/>
          <p:cNvSpPr txBox="1">
            <a:spLocks noChangeArrowheads="1"/>
          </p:cNvSpPr>
          <p:nvPr/>
        </p:nvSpPr>
        <p:spPr bwMode="auto">
          <a:xfrm>
            <a:off x="3884613" y="8685213"/>
            <a:ext cx="2971800" cy="457200"/>
          </a:xfrm>
          <a:prstGeom prst="rect">
            <a:avLst/>
          </a:prstGeom>
          <a:noFill/>
          <a:ln w="9525">
            <a:noFill/>
            <a:round/>
            <a:headEnd/>
            <a:tailEnd/>
          </a:ln>
        </p:spPr>
        <p:txBody>
          <a:bodyPr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33EA31B-E726-AC41-A929-622DD2A83250}" type="slidenum">
              <a:rPr lang="en-US" sz="1200">
                <a:solidFill>
                  <a:srgbClr val="000000"/>
                </a:solidFill>
                <a:ea typeface="Arial" pitchFamily="10" charset="0"/>
                <a:cs typeface="Arial" pitchFamily="10"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US" sz="1200">
              <a:solidFill>
                <a:srgbClr val="000000"/>
              </a:solidFill>
              <a:ea typeface="Arial" pitchFamily="10" charset="0"/>
              <a:cs typeface="Arial" pitchFamily="10" charset="0"/>
            </a:endParaRPr>
          </a:p>
        </p:txBody>
      </p:sp>
      <p:sp>
        <p:nvSpPr>
          <p:cNvPr id="167944" name="Text Box 3"/>
          <p:cNvSpPr txBox="1">
            <a:spLocks noChangeArrowheads="1"/>
          </p:cNvSpPr>
          <p:nvPr/>
        </p:nvSpPr>
        <p:spPr bwMode="auto">
          <a:xfrm>
            <a:off x="1144588"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167945" name="Text Box 4"/>
          <p:cNvSpPr>
            <a:spLocks noGrp="1" noChangeArrowheads="1"/>
          </p:cNvSpPr>
          <p:nvPr>
            <p:ph type="body"/>
          </p:nvPr>
        </p:nvSpPr>
        <p:spPr>
          <a:xfrm>
            <a:off x="685800" y="4343400"/>
            <a:ext cx="5486400" cy="4114800"/>
          </a:xfrm>
          <a:noFill/>
          <a:ln/>
        </p:spPr>
        <p:txBody>
          <a:bodyPr wrap="none" anchor="ctr"/>
          <a:lstStyle/>
          <a:p>
            <a:endParaRPr lang="en-US">
              <a:latin typeface="Times New Roman" pitchFamily="10" charset="0"/>
              <a:ea typeface="ＭＳ Ｐゴシック" pitchFamily="10" charset="-128"/>
              <a:cs typeface="ＭＳ Ｐゴシック" pitchFamily="10" charset="-128"/>
            </a:endParaRPr>
          </a:p>
        </p:txBody>
      </p:sp>
      <p:sp>
        <p:nvSpPr>
          <p:cNvPr id="167946" name="Text Box 5"/>
          <p:cNvSpPr txBox="1">
            <a:spLocks noChangeArrowheads="1"/>
          </p:cNvSpPr>
          <p:nvPr/>
        </p:nvSpPr>
        <p:spPr bwMode="auto">
          <a:xfrm>
            <a:off x="3884613" y="0"/>
            <a:ext cx="2971800" cy="457200"/>
          </a:xfrm>
          <a:prstGeom prst="rect">
            <a:avLst/>
          </a:prstGeom>
          <a:noFill/>
          <a:ln w="9525">
            <a:noFill/>
            <a:round/>
            <a:headEnd/>
            <a:tailEnd/>
          </a:ln>
        </p:spPr>
        <p:txBody>
          <a:bodyPr>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ea typeface="Arial" pitchFamily="10" charset="0"/>
                <a:cs typeface="Arial" pitchFamily="10" charset="0"/>
              </a:rPr>
              <a:t>May 8, 2008</a:t>
            </a:r>
          </a:p>
        </p:txBody>
      </p:sp>
      <p:sp>
        <p:nvSpPr>
          <p:cNvPr id="167947" name="Text Box 6"/>
          <p:cNvSpPr txBox="1">
            <a:spLocks noChangeArrowheads="1"/>
          </p:cNvSpPr>
          <p:nvPr/>
        </p:nvSpPr>
        <p:spPr bwMode="auto">
          <a:xfrm>
            <a:off x="0" y="0"/>
            <a:ext cx="2971800" cy="457200"/>
          </a:xfrm>
          <a:prstGeom prst="rect">
            <a:avLst/>
          </a:prstGeom>
          <a:noFill/>
          <a:ln w="9525">
            <a:noFill/>
            <a:round/>
            <a:headEnd/>
            <a:tailEnd/>
          </a:ln>
        </p:spPr>
        <p:txBody>
          <a:bodyPr>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ea typeface="Arial" pitchFamily="10" charset="0"/>
                <a:cs typeface="Arial" pitchFamily="10" charset="0"/>
              </a:rPr>
              <a:t>Introduction to openEHR</a:t>
            </a:r>
          </a:p>
        </p:txBody>
      </p:sp>
      <p:sp>
        <p:nvSpPr>
          <p:cNvPr id="167948" name="Text Box 7"/>
          <p:cNvSpPr txBox="1">
            <a:spLocks noChangeArrowheads="1"/>
          </p:cNvSpPr>
          <p:nvPr/>
        </p:nvSpPr>
        <p:spPr bwMode="auto">
          <a:xfrm>
            <a:off x="0" y="8685213"/>
            <a:ext cx="2971800" cy="457200"/>
          </a:xfrm>
          <a:prstGeom prst="rect">
            <a:avLst/>
          </a:prstGeom>
          <a:noFill/>
          <a:ln w="9525">
            <a:noFill/>
            <a:round/>
            <a:headEnd/>
            <a:tailEnd/>
          </a:ln>
        </p:spPr>
        <p:txBody>
          <a:bodyPr anchor="b">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ea typeface="Arial" pitchFamily="10" charset="0"/>
                <a:cs typeface="Arial" pitchFamily="10" charset="0"/>
              </a:rPr>
              <a:t>openEHR + SNOMED CT = Making Health Compute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A9E5CE5-2310-4B94-AEE1-678ABF05537B}" type="slidenum">
              <a:rPr lang="en-US" smtClean="0"/>
              <a:pPr/>
              <a:t>16</a:t>
            </a:fld>
            <a:endParaRPr lang="en-US" smtClean="0"/>
          </a:p>
        </p:txBody>
      </p:sp>
      <p:sp>
        <p:nvSpPr>
          <p:cNvPr id="71683" name="Rectangle 2"/>
          <p:cNvSpPr>
            <a:spLocks noGrp="1" noRot="1" noChangeAspect="1" noChangeArrowheads="1" noTextEdit="1"/>
          </p:cNvSpPr>
          <p:nvPr>
            <p:ph type="sldImg"/>
          </p:nvPr>
        </p:nvSpPr>
        <p:spPr>
          <a:xfrm>
            <a:off x="1144588" y="685800"/>
            <a:ext cx="4572000" cy="3429000"/>
          </a:xfrm>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Introduction to openEHR</a:t>
            </a:r>
          </a:p>
        </p:txBody>
      </p:sp>
      <p:sp>
        <p:nvSpPr>
          <p:cNvPr id="169987" name="Rectangle 3"/>
          <p:cNvSpPr>
            <a:spLocks noGrp="1" noChangeArrowheads="1"/>
          </p:cNvSpPr>
          <p:nvPr>
            <p:ph type="dt"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May 8, 2008</a:t>
            </a:r>
          </a:p>
        </p:txBody>
      </p:sp>
      <p:sp>
        <p:nvSpPr>
          <p:cNvPr id="169988" name="Rectangle 6"/>
          <p:cNvSpPr>
            <a:spLocks noGrp="1" noChangeArrowheads="1"/>
          </p:cNvSpPr>
          <p:nvPr>
            <p:ph type="ftr"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openEHR + SNOMED CT = Making Health Compute</a:t>
            </a:r>
          </a:p>
        </p:txBody>
      </p:sp>
      <p:sp>
        <p:nvSpPr>
          <p:cNvPr id="169989" name="Rectangle 7"/>
          <p:cNvSpPr>
            <a:spLocks noGrp="1" noChangeArrowheads="1"/>
          </p:cNvSpPr>
          <p:nvPr>
            <p:ph type="sldNum" sz="quarter"/>
          </p:nvPr>
        </p:nvSpPr>
        <p:spPr>
          <a:noFill/>
        </p:spPr>
        <p:txBody>
          <a:bodyPr/>
          <a:lstStyle/>
          <a:p>
            <a:pPr>
              <a:buFont typeface="Times New Roman" pitchFamily="10" charset="0"/>
              <a:buNone/>
            </a:pPr>
            <a:fld id="{2F7BB648-7033-7448-8A19-980ABAA20700}" type="slidenum">
              <a:rPr lang="en-US">
                <a:latin typeface="Times New Roman" pitchFamily="10" charset="0"/>
                <a:ea typeface="Arial Unicode MS" pitchFamily="10" charset="0"/>
                <a:cs typeface="Arial Unicode MS" pitchFamily="10" charset="0"/>
              </a:rPr>
              <a:pPr>
                <a:buFont typeface="Times New Roman" pitchFamily="10" charset="0"/>
                <a:buNone/>
              </a:pPr>
              <a:t>17</a:t>
            </a:fld>
            <a:endParaRPr lang="en-US">
              <a:latin typeface="Times New Roman" pitchFamily="10" charset="0"/>
              <a:ea typeface="Arial Unicode MS" pitchFamily="10" charset="0"/>
              <a:cs typeface="Arial Unicode MS" pitchFamily="10" charset="0"/>
            </a:endParaRPr>
          </a:p>
        </p:txBody>
      </p:sp>
      <p:sp>
        <p:nvSpPr>
          <p:cNvPr id="169990" name="Text Box 1"/>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F62D1AB-0A75-C44D-BCF8-45D9A431A151}" type="slidenum">
              <a:rPr lang="en-US" sz="1200">
                <a:solidFill>
                  <a:srgbClr val="000000"/>
                </a:solidFill>
                <a:ea typeface="Arial" pitchFamily="10" charset="0"/>
                <a:cs typeface="Arial" pitchFamily="10"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en-US" sz="1200">
              <a:solidFill>
                <a:srgbClr val="000000"/>
              </a:solidFill>
              <a:ea typeface="Arial" pitchFamily="10" charset="0"/>
              <a:cs typeface="Arial" pitchFamily="10" charset="0"/>
            </a:endParaRPr>
          </a:p>
        </p:txBody>
      </p:sp>
      <p:sp>
        <p:nvSpPr>
          <p:cNvPr id="16999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169992" name="Text Box 3"/>
          <p:cNvSpPr>
            <a:spLocks noGrp="1" noChangeArrowheads="1"/>
          </p:cNvSpPr>
          <p:nvPr>
            <p:ph type="body"/>
          </p:nvPr>
        </p:nvSpPr>
        <p:spPr>
          <a:xfrm>
            <a:off x="685800" y="4343400"/>
            <a:ext cx="5486400" cy="4114800"/>
          </a:xfrm>
          <a:noFill/>
          <a:ln/>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Arial" pitchFamily="10" charset="0"/>
                <a:ea typeface="Arial" pitchFamily="10" charset="0"/>
                <a:cs typeface="Arial" pitchFamily="10" charset="0"/>
              </a:rPr>
              <a:t>This is a view of the same Glasgow Coma Scale clinical  model expressed as an openEHR archetype and viewed in the openEHR Clinical Knowledge manager at www.openehr.org/knowledge.</a:t>
            </a:r>
          </a:p>
        </p:txBody>
      </p:sp>
      <p:sp>
        <p:nvSpPr>
          <p:cNvPr id="169993" name="Text Box 4"/>
          <p:cNvSpPr txBox="1">
            <a:spLocks noChangeArrowheads="1"/>
          </p:cNvSpPr>
          <p:nvPr/>
        </p:nvSpPr>
        <p:spPr bwMode="auto">
          <a:xfrm>
            <a:off x="0" y="0"/>
            <a:ext cx="2971800" cy="457200"/>
          </a:xfrm>
          <a:prstGeom prst="rect">
            <a:avLst/>
          </a:prstGeom>
          <a:noFill/>
          <a:ln w="9525">
            <a:noFill/>
            <a:round/>
            <a:headEnd/>
            <a:tailEnd/>
          </a:ln>
        </p:spPr>
        <p:txBody>
          <a:bodyPr>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ea typeface="Arial" pitchFamily="10" charset="0"/>
                <a:cs typeface="Arial" pitchFamily="10" charset="0"/>
              </a:rPr>
              <a:t>Introduction to openEHR</a:t>
            </a:r>
          </a:p>
        </p:txBody>
      </p:sp>
      <p:sp>
        <p:nvSpPr>
          <p:cNvPr id="169994" name="Text Box 5"/>
          <p:cNvSpPr txBox="1">
            <a:spLocks noChangeArrowheads="1"/>
          </p:cNvSpPr>
          <p:nvPr/>
        </p:nvSpPr>
        <p:spPr bwMode="auto">
          <a:xfrm>
            <a:off x="3884613" y="0"/>
            <a:ext cx="2971800" cy="457200"/>
          </a:xfrm>
          <a:prstGeom prst="rect">
            <a:avLst/>
          </a:prstGeom>
          <a:noFill/>
          <a:ln w="9525">
            <a:noFill/>
            <a:round/>
            <a:headEnd/>
            <a:tailEnd/>
          </a:ln>
        </p:spPr>
        <p:txBody>
          <a:bodyPr>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ea typeface="Arial" pitchFamily="10" charset="0"/>
                <a:cs typeface="Arial" pitchFamily="10" charset="0"/>
              </a:rPr>
              <a:t>May 8, 2008</a:t>
            </a:r>
          </a:p>
        </p:txBody>
      </p:sp>
      <p:sp>
        <p:nvSpPr>
          <p:cNvPr id="169995" name="Text Box 6"/>
          <p:cNvSpPr txBox="1">
            <a:spLocks noChangeArrowheads="1"/>
          </p:cNvSpPr>
          <p:nvPr/>
        </p:nvSpPr>
        <p:spPr bwMode="auto">
          <a:xfrm>
            <a:off x="0" y="8685213"/>
            <a:ext cx="2971800" cy="457200"/>
          </a:xfrm>
          <a:prstGeom prst="rect">
            <a:avLst/>
          </a:prstGeom>
          <a:noFill/>
          <a:ln w="9525">
            <a:noFill/>
            <a:round/>
            <a:headEnd/>
            <a:tailEnd/>
          </a:ln>
        </p:spPr>
        <p:txBody>
          <a:bodyPr anchor="b">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ea typeface="Arial" pitchFamily="10" charset="0"/>
                <a:cs typeface="Arial" pitchFamily="10" charset="0"/>
              </a:rPr>
              <a:t>openEHR + SNOMED CT = Making Health Compute</a:t>
            </a:r>
          </a:p>
        </p:txBody>
      </p:sp>
      <p:sp>
        <p:nvSpPr>
          <p:cNvPr id="169996" name="Text Box 7"/>
          <p:cNvSpPr txBox="1">
            <a:spLocks noChangeArrowheads="1"/>
          </p:cNvSpPr>
          <p:nvPr/>
        </p:nvSpPr>
        <p:spPr bwMode="auto">
          <a:xfrm>
            <a:off x="3884613" y="8685213"/>
            <a:ext cx="2971800" cy="457200"/>
          </a:xfrm>
          <a:prstGeom prst="rect">
            <a:avLst/>
          </a:prstGeom>
          <a:noFill/>
          <a:ln w="9525">
            <a:noFill/>
            <a:round/>
            <a:headEnd/>
            <a:tailEnd/>
          </a:ln>
        </p:spPr>
        <p:txBody>
          <a:bodyPr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D40FFB0-6698-B449-9E35-F36A9E1D6C14}" type="slidenum">
              <a:rPr lang="en-US" sz="1200">
                <a:solidFill>
                  <a:srgbClr val="000000"/>
                </a:solidFill>
                <a:ea typeface="Arial" pitchFamily="10" charset="0"/>
                <a:cs typeface="Arial" pitchFamily="10"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en-US" sz="1200">
              <a:solidFill>
                <a:srgbClr val="000000"/>
              </a:solidFill>
              <a:ea typeface="Arial" pitchFamily="10" charset="0"/>
              <a:cs typeface="Arial" pitchFamily="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AU" smtClean="0"/>
          </a:p>
        </p:txBody>
      </p:sp>
      <p:sp>
        <p:nvSpPr>
          <p:cNvPr id="86020" name="Slide Number Placeholder 3"/>
          <p:cNvSpPr>
            <a:spLocks noGrp="1"/>
          </p:cNvSpPr>
          <p:nvPr>
            <p:ph type="sldNum" sz="quarter" idx="5"/>
          </p:nvPr>
        </p:nvSpPr>
        <p:spPr>
          <a:noFill/>
        </p:spPr>
        <p:txBody>
          <a:bodyPr/>
          <a:lstStyle/>
          <a:p>
            <a:fld id="{AD18D25D-2BFC-455F-8558-C2D867383F60}" type="slidenum">
              <a:rPr lang="en-AU" smtClean="0"/>
              <a:pPr/>
              <a:t>18</a:t>
            </a:fld>
            <a:endParaRPr lang="en-A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Introduction to openEHR</a:t>
            </a:r>
          </a:p>
        </p:txBody>
      </p:sp>
      <p:sp>
        <p:nvSpPr>
          <p:cNvPr id="174083" name="Rectangle 3"/>
          <p:cNvSpPr>
            <a:spLocks noGrp="1" noChangeArrowheads="1"/>
          </p:cNvSpPr>
          <p:nvPr>
            <p:ph type="dt"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May 8, 2008</a:t>
            </a:r>
          </a:p>
        </p:txBody>
      </p:sp>
      <p:sp>
        <p:nvSpPr>
          <p:cNvPr id="174084" name="Rectangle 6"/>
          <p:cNvSpPr>
            <a:spLocks noGrp="1" noChangeArrowheads="1"/>
          </p:cNvSpPr>
          <p:nvPr>
            <p:ph type="ftr"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openEHR + SNOMED CT = Making Health Compute</a:t>
            </a:r>
          </a:p>
        </p:txBody>
      </p:sp>
      <p:sp>
        <p:nvSpPr>
          <p:cNvPr id="174085" name="Rectangle 7"/>
          <p:cNvSpPr>
            <a:spLocks noGrp="1" noChangeArrowheads="1"/>
          </p:cNvSpPr>
          <p:nvPr>
            <p:ph type="sldNum" sz="quarter"/>
          </p:nvPr>
        </p:nvSpPr>
        <p:spPr>
          <a:noFill/>
        </p:spPr>
        <p:txBody>
          <a:bodyPr/>
          <a:lstStyle/>
          <a:p>
            <a:pPr>
              <a:buFont typeface="Times New Roman" pitchFamily="10" charset="0"/>
              <a:buNone/>
            </a:pPr>
            <a:fld id="{2876FBCD-9756-DF4C-92A8-1BA768731678}" type="slidenum">
              <a:rPr lang="en-US">
                <a:latin typeface="Times New Roman" pitchFamily="10" charset="0"/>
                <a:ea typeface="Arial Unicode MS" pitchFamily="10" charset="0"/>
                <a:cs typeface="Arial Unicode MS" pitchFamily="10" charset="0"/>
              </a:rPr>
              <a:pPr>
                <a:buFont typeface="Times New Roman" pitchFamily="10" charset="0"/>
                <a:buNone/>
              </a:pPr>
              <a:t>19</a:t>
            </a:fld>
            <a:endParaRPr lang="en-US">
              <a:latin typeface="Times New Roman" pitchFamily="10" charset="0"/>
              <a:ea typeface="Arial Unicode MS" pitchFamily="10" charset="0"/>
              <a:cs typeface="Arial Unicode MS" pitchFamily="10" charset="0"/>
            </a:endParaRPr>
          </a:p>
        </p:txBody>
      </p:sp>
      <p:sp>
        <p:nvSpPr>
          <p:cNvPr id="174086"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174087" name="Text Box 2"/>
          <p:cNvSpPr>
            <a:spLocks noGrp="1" noChangeArrowheads="1"/>
          </p:cNvSpPr>
          <p:nvPr>
            <p:ph type="body"/>
          </p:nvPr>
        </p:nvSpPr>
        <p:spPr>
          <a:xfrm>
            <a:off x="685800" y="4343400"/>
            <a:ext cx="5486400" cy="4114800"/>
          </a:xfrm>
          <a:noFill/>
          <a:ln/>
        </p:spPr>
        <p:txBody>
          <a:bodyPr/>
          <a:lstStyle/>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Arial" pitchFamily="10" charset="0"/>
                <a:ea typeface="Arial" pitchFamily="10" charset="0"/>
                <a:cs typeface="Arial" pitchFamily="10" charset="0"/>
              </a:rPr>
              <a:t>openEHR templates are used in several different ways:</a:t>
            </a:r>
          </a:p>
          <a:p>
            <a:pPr eaLnBrk="1" hangingPunct="1">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atin typeface="Arial" pitchFamily="10" charset="0"/>
              <a:ea typeface="Arial" pitchFamily="10" charset="0"/>
              <a:cs typeface="Arial" pitchFamily="10" charset="0"/>
            </a:endParaRPr>
          </a:p>
          <a:p>
            <a:pPr eaLnBrk="1" hangingPunct="1">
              <a:spcBef>
                <a:spcPct val="0"/>
              </a:spcBef>
              <a:buFont typeface="Times New Roman" pitchFamily="10"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Arial" pitchFamily="10" charset="0"/>
                <a:ea typeface="Arial" pitchFamily="10" charset="0"/>
                <a:cs typeface="Arial" pitchFamily="10" charset="0"/>
              </a:rPr>
              <a:t>To aggregate together several archetypes for a particular use e.g to define data-entry requirements, content of a discharge letter or lab message.</a:t>
            </a:r>
          </a:p>
          <a:p>
            <a:pPr eaLnBrk="1" hangingPunct="1">
              <a:spcBef>
                <a:spcPct val="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atin typeface="Arial" pitchFamily="10" charset="0"/>
              <a:ea typeface="Arial" pitchFamily="10" charset="0"/>
              <a:cs typeface="Arial" pitchFamily="10" charset="0"/>
            </a:endParaRPr>
          </a:p>
          <a:p>
            <a:pPr eaLnBrk="1" hangingPunct="1">
              <a:spcBef>
                <a:spcPct val="0"/>
              </a:spcBef>
              <a:buFont typeface="Times New Roman" pitchFamily="10"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Arial" pitchFamily="10" charset="0"/>
                <a:ea typeface="Arial" pitchFamily="10" charset="0"/>
                <a:cs typeface="Arial" pitchFamily="10" charset="0"/>
              </a:rPr>
              <a:t>To ‘constrain the Maximal dataset approach of individual archetypes to reflect a minimal dataset for local or national use.</a:t>
            </a:r>
          </a:p>
          <a:p>
            <a:pPr eaLnBrk="1" hangingPunct="1">
              <a:spcBef>
                <a:spcPct val="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atin typeface="Arial" pitchFamily="10" charset="0"/>
              <a:ea typeface="Arial" pitchFamily="10" charset="0"/>
              <a:cs typeface="Arial" pitchFamily="10" charset="0"/>
            </a:endParaRPr>
          </a:p>
          <a:p>
            <a:pPr eaLnBrk="1" hangingPunct="1">
              <a:spcBef>
                <a:spcPct val="0"/>
              </a:spcBef>
              <a:buFont typeface="Times New Roman" pitchFamily="10"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Arial" pitchFamily="10" charset="0"/>
                <a:ea typeface="Arial" pitchFamily="10" charset="0"/>
                <a:cs typeface="Arial" pitchFamily="10" charset="0"/>
              </a:rPr>
              <a:t>To bind terminologies to the information model in an appropriate, safe and Agreed fashion.</a:t>
            </a:r>
          </a:p>
          <a:p>
            <a:pPr eaLnBrk="1" hangingPunct="1">
              <a:spcBef>
                <a:spcPct val="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atin typeface="Arial" pitchFamily="10" charset="0"/>
              <a:ea typeface="Arial" pitchFamily="10" charset="0"/>
              <a:cs typeface="Arial" pitchFamily="10" charset="0"/>
            </a:endParaRPr>
          </a:p>
          <a:p>
            <a:pPr eaLnBrk="1" hangingPunct="1">
              <a:spcBef>
                <a:spcPct val="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Arial" pitchFamily="10" charset="0"/>
                <a:ea typeface="Arial" pitchFamily="10" charset="0"/>
                <a:cs typeface="Arial" pitchFamily="10" charset="0"/>
              </a:rPr>
              <a:t>This approach allows relatively few archetypes ? 1000’s to be re-used within a large variety of clinical settings while maintaining a high degree of interoperability but allowing for controlled local variability .</a:t>
            </a:r>
          </a:p>
        </p:txBody>
      </p:sp>
      <p:sp>
        <p:nvSpPr>
          <p:cNvPr id="174088"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EED1287-3D82-C74E-9695-DBE675FFEF2D}" type="slidenum">
              <a:rPr lang="en-GB" sz="1200">
                <a:solidFill>
                  <a:srgbClr val="000000"/>
                </a:solidFill>
                <a:ea typeface="Arial" pitchFamily="10" charset="0"/>
                <a:cs typeface="Arial" pitchFamily="10"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en-GB" sz="1200">
              <a:solidFill>
                <a:srgbClr val="000000"/>
              </a:solidFill>
              <a:ea typeface="Arial" pitchFamily="10" charset="0"/>
              <a:cs typeface="Arial" pitchFamily="10"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Introduction to openEHR</a:t>
            </a:r>
          </a:p>
        </p:txBody>
      </p:sp>
      <p:sp>
        <p:nvSpPr>
          <p:cNvPr id="176131" name="Rectangle 3"/>
          <p:cNvSpPr>
            <a:spLocks noGrp="1" noChangeArrowheads="1"/>
          </p:cNvSpPr>
          <p:nvPr>
            <p:ph type="dt"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May 8, 2008</a:t>
            </a:r>
          </a:p>
        </p:txBody>
      </p:sp>
      <p:sp>
        <p:nvSpPr>
          <p:cNvPr id="176132" name="Rectangle 6"/>
          <p:cNvSpPr>
            <a:spLocks noGrp="1" noChangeArrowheads="1"/>
          </p:cNvSpPr>
          <p:nvPr>
            <p:ph type="ftr" sz="quarter"/>
          </p:nvPr>
        </p:nvSpPr>
        <p:spPr>
          <a:noFill/>
        </p:spPr>
        <p:txBody>
          <a:bodyPr/>
          <a:lstStyle/>
          <a:p>
            <a:pPr>
              <a:buFont typeface="Times New Roman" pitchFamily="10" charset="0"/>
              <a:buNone/>
            </a:pPr>
            <a:r>
              <a:rPr lang="en-US">
                <a:latin typeface="Times New Roman" pitchFamily="10" charset="0"/>
                <a:ea typeface="Arial Unicode MS" pitchFamily="10" charset="0"/>
                <a:cs typeface="Arial Unicode MS" pitchFamily="10" charset="0"/>
              </a:rPr>
              <a:t>openEHR + SNOMED CT = Making Health Compute</a:t>
            </a:r>
          </a:p>
        </p:txBody>
      </p:sp>
      <p:sp>
        <p:nvSpPr>
          <p:cNvPr id="176133" name="Rectangle 7"/>
          <p:cNvSpPr>
            <a:spLocks noGrp="1" noChangeArrowheads="1"/>
          </p:cNvSpPr>
          <p:nvPr>
            <p:ph type="sldNum" sz="quarter"/>
          </p:nvPr>
        </p:nvSpPr>
        <p:spPr>
          <a:noFill/>
        </p:spPr>
        <p:txBody>
          <a:bodyPr/>
          <a:lstStyle/>
          <a:p>
            <a:pPr>
              <a:buFont typeface="Times New Roman" pitchFamily="10" charset="0"/>
              <a:buNone/>
            </a:pPr>
            <a:fld id="{A912EC64-CBE8-DC47-9A2D-F782762D94AE}" type="slidenum">
              <a:rPr lang="en-US">
                <a:latin typeface="Times New Roman" pitchFamily="10" charset="0"/>
                <a:ea typeface="Arial Unicode MS" pitchFamily="10" charset="0"/>
                <a:cs typeface="Arial Unicode MS" pitchFamily="10" charset="0"/>
              </a:rPr>
              <a:pPr>
                <a:buFont typeface="Times New Roman" pitchFamily="10" charset="0"/>
                <a:buNone/>
              </a:pPr>
              <a:t>20</a:t>
            </a:fld>
            <a:endParaRPr lang="en-US">
              <a:latin typeface="Times New Roman" pitchFamily="10" charset="0"/>
              <a:ea typeface="Arial Unicode MS" pitchFamily="10" charset="0"/>
              <a:cs typeface="Arial Unicode MS" pitchFamily="10" charset="0"/>
            </a:endParaRPr>
          </a:p>
        </p:txBody>
      </p:sp>
      <p:sp>
        <p:nvSpPr>
          <p:cNvPr id="176134"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176135" name="Text Box 2"/>
          <p:cNvSpPr>
            <a:spLocks noGrp="1" noChangeArrowheads="1"/>
          </p:cNvSpPr>
          <p:nvPr>
            <p:ph type="body"/>
          </p:nvPr>
        </p:nvSpPr>
        <p:spPr>
          <a:xfrm>
            <a:off x="685800" y="4343400"/>
            <a:ext cx="5486400" cy="4114800"/>
          </a:xfrm>
          <a:noFill/>
          <a:ln/>
        </p:spPr>
        <p:txBody>
          <a:bodyPr wrap="none" anchor="ctr"/>
          <a:lstStyle/>
          <a:p>
            <a:endParaRPr lang="en-US">
              <a:latin typeface="Times New Roman" pitchFamily="10" charset="0"/>
              <a:ea typeface="ＭＳ Ｐゴシック" pitchFamily="10" charset="-128"/>
              <a:cs typeface="ＭＳ Ｐゴシック" pitchFamily="10" charset="-128"/>
            </a:endParaRPr>
          </a:p>
        </p:txBody>
      </p:sp>
      <p:sp>
        <p:nvSpPr>
          <p:cNvPr id="176136" name="Text Box 3"/>
          <p:cNvSpPr txBox="1">
            <a:spLocks noChangeArrowheads="1"/>
          </p:cNvSpPr>
          <p:nvPr/>
        </p:nvSpPr>
        <p:spPr bwMode="auto">
          <a:xfrm>
            <a:off x="3884613" y="8685213"/>
            <a:ext cx="2971800" cy="457200"/>
          </a:xfrm>
          <a:prstGeom prst="rect">
            <a:avLst/>
          </a:prstGeom>
          <a:noFill/>
          <a:ln w="9525">
            <a:noFill/>
            <a:round/>
            <a:headEnd/>
            <a:tailEnd/>
          </a:ln>
        </p:spPr>
        <p:txBody>
          <a:bodyPr lIns="90000" tIns="46800" rIns="90000" bIns="46800"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63BA1C7-6630-E34B-95D9-66CA23A4B516}" type="slidenum">
              <a:rPr lang="en-US" sz="1200">
                <a:solidFill>
                  <a:srgbClr val="000000"/>
                </a:solidFill>
                <a:ea typeface="Arial" pitchFamily="10" charset="0"/>
                <a:cs typeface="Arial" pitchFamily="10"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en-US" sz="1200">
              <a:solidFill>
                <a:srgbClr val="000000"/>
              </a:solidFill>
              <a:ea typeface="Arial" pitchFamily="10" charset="0"/>
              <a:cs typeface="Arial" pitchFamily="10"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Introduction to openEHR</a:t>
            </a:r>
            <a:endParaRPr lang="en-US"/>
          </a:p>
        </p:txBody>
      </p:sp>
      <p:sp>
        <p:nvSpPr>
          <p:cNvPr id="5" name="Date Placeholder 4"/>
          <p:cNvSpPr>
            <a:spLocks noGrp="1"/>
          </p:cNvSpPr>
          <p:nvPr>
            <p:ph type="dt" idx="11"/>
          </p:nvPr>
        </p:nvSpPr>
        <p:spPr/>
        <p:txBody>
          <a:bodyPr/>
          <a:lstStyle/>
          <a:p>
            <a:pPr>
              <a:defRPr/>
            </a:pPr>
            <a:r>
              <a:rPr lang="en-US" smtClean="0"/>
              <a:t>May 8, 2009</a:t>
            </a:r>
            <a:endParaRPr lang="en-US"/>
          </a:p>
        </p:txBody>
      </p:sp>
      <p:sp>
        <p:nvSpPr>
          <p:cNvPr id="6" name="Footer Placeholder 5"/>
          <p:cNvSpPr>
            <a:spLocks noGrp="1"/>
          </p:cNvSpPr>
          <p:nvPr>
            <p:ph type="ftr" sz="quarter" idx="12"/>
          </p:nvPr>
        </p:nvSpPr>
        <p:spPr/>
        <p:txBody>
          <a:bodyPr/>
          <a:lstStyle/>
          <a:p>
            <a:pPr>
              <a:defRPr/>
            </a:pPr>
            <a:r>
              <a:rPr lang="en-US" smtClean="0"/>
              <a:t>openEHR + SNOMED CT = Making Health Compute</a:t>
            </a:r>
            <a:endParaRPr lang="en-US"/>
          </a:p>
        </p:txBody>
      </p:sp>
      <p:sp>
        <p:nvSpPr>
          <p:cNvPr id="7" name="Slide Number Placeholder 6"/>
          <p:cNvSpPr>
            <a:spLocks noGrp="1"/>
          </p:cNvSpPr>
          <p:nvPr>
            <p:ph type="sldNum" sz="quarter" idx="13"/>
          </p:nvPr>
        </p:nvSpPr>
        <p:spPr/>
        <p:txBody>
          <a:bodyPr/>
          <a:lstStyle/>
          <a:p>
            <a:pPr>
              <a:defRPr/>
            </a:pPr>
            <a:fld id="{BFE745E0-74E8-4B87-8350-9C80E1AB5CF2}" type="slidenum">
              <a:rPr lang="en-US" smtClean="0"/>
              <a:pPr>
                <a:defRPr/>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p:txBody>
          <a:bodyPr/>
          <a:lstStyle/>
          <a:p>
            <a:pPr>
              <a:defRPr/>
            </a:pPr>
            <a:r>
              <a:rPr lang="en-US" smtClean="0"/>
              <a:t>Introduction to openEHR</a:t>
            </a:r>
            <a:endParaRPr lang="en-US"/>
          </a:p>
        </p:txBody>
      </p:sp>
      <p:sp>
        <p:nvSpPr>
          <p:cNvPr id="5" name="Date Placeholder 4"/>
          <p:cNvSpPr>
            <a:spLocks noGrp="1"/>
          </p:cNvSpPr>
          <p:nvPr>
            <p:ph type="dt" idx="11"/>
          </p:nvPr>
        </p:nvSpPr>
        <p:spPr/>
        <p:txBody>
          <a:bodyPr/>
          <a:lstStyle/>
          <a:p>
            <a:pPr>
              <a:defRPr/>
            </a:pPr>
            <a:r>
              <a:rPr lang="en-US" smtClean="0"/>
              <a:t>May 8, 2009</a:t>
            </a:r>
            <a:endParaRPr lang="en-US"/>
          </a:p>
        </p:txBody>
      </p:sp>
      <p:sp>
        <p:nvSpPr>
          <p:cNvPr id="6" name="Footer Placeholder 5"/>
          <p:cNvSpPr>
            <a:spLocks noGrp="1"/>
          </p:cNvSpPr>
          <p:nvPr>
            <p:ph type="ftr" sz="quarter" idx="12"/>
          </p:nvPr>
        </p:nvSpPr>
        <p:spPr/>
        <p:txBody>
          <a:bodyPr/>
          <a:lstStyle/>
          <a:p>
            <a:pPr>
              <a:defRPr/>
            </a:pPr>
            <a:r>
              <a:rPr lang="en-US" smtClean="0"/>
              <a:t>openEHR + SNOMED CT = Making Health Compute</a:t>
            </a:r>
            <a:endParaRPr lang="en-US"/>
          </a:p>
        </p:txBody>
      </p:sp>
      <p:sp>
        <p:nvSpPr>
          <p:cNvPr id="7" name="Slide Number Placeholder 6"/>
          <p:cNvSpPr>
            <a:spLocks noGrp="1"/>
          </p:cNvSpPr>
          <p:nvPr>
            <p:ph type="sldNum" sz="quarter" idx="13"/>
          </p:nvPr>
        </p:nvSpPr>
        <p:spPr/>
        <p:txBody>
          <a:bodyPr/>
          <a:lstStyle/>
          <a:p>
            <a:pPr>
              <a:defRPr/>
            </a:pPr>
            <a:fld id="{BFE745E0-74E8-4B87-8350-9C80E1AB5CF2}"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p:cNvSpPr>
          <p:nvPr>
            <p:ph type="sldImg"/>
          </p:nvPr>
        </p:nvSpPr>
        <p:spPr>
          <a:ln/>
        </p:spPr>
      </p:sp>
      <p:sp>
        <p:nvSpPr>
          <p:cNvPr id="156675" name="Notes Placeholder 2"/>
          <p:cNvSpPr>
            <a:spLocks noGrp="1"/>
          </p:cNvSpPr>
          <p:nvPr>
            <p:ph type="body" idx="1"/>
          </p:nvPr>
        </p:nvSpPr>
        <p:spPr>
          <a:noFill/>
          <a:ln/>
        </p:spPr>
        <p:txBody>
          <a:bodyPr/>
          <a:lstStyle/>
          <a:p>
            <a:endParaRPr lang="en-US">
              <a:latin typeface="Times New Roman" pitchFamily="10" charset="0"/>
              <a:ea typeface="ＭＳ Ｐゴシック" pitchFamily="10" charset="-128"/>
              <a:cs typeface="ＭＳ Ｐゴシック" pitchFamily="10" charset="-128"/>
            </a:endParaRPr>
          </a:p>
        </p:txBody>
      </p:sp>
      <p:sp>
        <p:nvSpPr>
          <p:cNvPr id="156676" name="Slide Number Placeholder 3"/>
          <p:cNvSpPr>
            <a:spLocks noGrp="1"/>
          </p:cNvSpPr>
          <p:nvPr>
            <p:ph type="sldNum" sz="quarter"/>
          </p:nvPr>
        </p:nvSpPr>
        <p:spPr>
          <a:noFill/>
        </p:spPr>
        <p:txBody>
          <a:bodyPr/>
          <a:lstStyle/>
          <a:p>
            <a:pPr>
              <a:buFont typeface="Times New Roman" pitchFamily="10" charset="0"/>
              <a:buNone/>
            </a:pPr>
            <a:fld id="{7DEFC3C1-C497-BD4A-923E-D77085C0BBAF}" type="slidenum">
              <a:rPr lang="en-AU" smtClean="0">
                <a:latin typeface="Times New Roman" pitchFamily="10" charset="0"/>
                <a:ea typeface="Arial Unicode MS" pitchFamily="10" charset="0"/>
                <a:cs typeface="Arial Unicode MS" pitchFamily="10" charset="0"/>
              </a:rPr>
              <a:pPr>
                <a:buFont typeface="Times New Roman" pitchFamily="10" charset="0"/>
                <a:buNone/>
              </a:pPr>
              <a:t>5</a:t>
            </a:fld>
            <a:endParaRPr lang="en-AU" smtClean="0">
              <a:latin typeface="Times New Roman" pitchFamily="10" charset="0"/>
              <a:ea typeface="Arial Unicode MS" pitchFamily="10" charset="0"/>
              <a:cs typeface="Arial Unicode MS" pitchFamily="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B48F4F4-4187-4CAD-ABB2-6CB5E6AD50A7}" type="slidenum">
              <a:rPr lang="en-US"/>
              <a:pPr/>
              <a:t>8</a:t>
            </a:fld>
            <a:endParaRPr lang="en-US"/>
          </a:p>
        </p:txBody>
      </p:sp>
      <p:sp>
        <p:nvSpPr>
          <p:cNvPr id="62465" name="Text Box 1"/>
          <p:cNvSpPr txBox="1">
            <a:spLocks noChangeArrowheads="1"/>
          </p:cNvSpPr>
          <p:nvPr/>
        </p:nvSpPr>
        <p:spPr bwMode="auto">
          <a:xfrm>
            <a:off x="3884260" y="8685879"/>
            <a:ext cx="2972209" cy="456704"/>
          </a:xfrm>
          <a:prstGeom prst="rect">
            <a:avLst/>
          </a:prstGeom>
          <a:noFill/>
          <a:ln w="9525">
            <a:noFill/>
            <a:round/>
            <a:headEnd/>
            <a:tailEnd/>
          </a:ln>
          <a:effectLst/>
        </p:spPr>
        <p:txBody>
          <a:bodyPr lIns="91367" tIns="45850" rIns="91367" bIns="45850" anchor="b"/>
          <a:lstStyle/>
          <a:p>
            <a:pPr algn="r">
              <a:tabLst>
                <a:tab pos="0" algn="l"/>
                <a:tab pos="843900" algn="l"/>
                <a:tab pos="1687800" algn="l"/>
                <a:tab pos="2531699" algn="l"/>
                <a:tab pos="3375599" algn="l"/>
                <a:tab pos="4219499" algn="l"/>
                <a:tab pos="5063399" algn="l"/>
                <a:tab pos="5907298" algn="l"/>
                <a:tab pos="6751198" algn="l"/>
                <a:tab pos="7595098" algn="l"/>
                <a:tab pos="8438998" algn="l"/>
                <a:tab pos="9282897" algn="l"/>
              </a:tabLst>
            </a:pPr>
            <a:fld id="{66B38051-60A9-49B4-AB1F-BDCD07DBEEBC}" type="slidenum">
              <a:rPr lang="en-US" sz="1200">
                <a:solidFill>
                  <a:srgbClr val="000000"/>
                </a:solidFill>
              </a:rPr>
              <a:pPr algn="r">
                <a:tabLst>
                  <a:tab pos="0" algn="l"/>
                  <a:tab pos="843900" algn="l"/>
                  <a:tab pos="1687800" algn="l"/>
                  <a:tab pos="2531699" algn="l"/>
                  <a:tab pos="3375599" algn="l"/>
                  <a:tab pos="4219499" algn="l"/>
                  <a:tab pos="5063399" algn="l"/>
                  <a:tab pos="5907298" algn="l"/>
                  <a:tab pos="6751198" algn="l"/>
                  <a:tab pos="7595098" algn="l"/>
                  <a:tab pos="8438998" algn="l"/>
                  <a:tab pos="9282897" algn="l"/>
                </a:tabLst>
              </a:pPr>
              <a:t>8</a:t>
            </a:fld>
            <a:endParaRPr lang="en-US" sz="1200">
              <a:solidFill>
                <a:srgbClr val="000000"/>
              </a:solidFill>
            </a:endParaRPr>
          </a:p>
        </p:txBody>
      </p:sp>
      <p:sp>
        <p:nvSpPr>
          <p:cNvPr id="62466" name="Text Box 2"/>
          <p:cNvSpPr txBox="1">
            <a:spLocks noChangeArrowheads="1"/>
          </p:cNvSpPr>
          <p:nvPr/>
        </p:nvSpPr>
        <p:spPr bwMode="auto">
          <a:xfrm>
            <a:off x="2" y="8685879"/>
            <a:ext cx="2972209" cy="456704"/>
          </a:xfrm>
          <a:prstGeom prst="rect">
            <a:avLst/>
          </a:prstGeom>
          <a:noFill/>
          <a:ln w="9525">
            <a:noFill/>
            <a:round/>
            <a:headEnd/>
            <a:tailEnd/>
          </a:ln>
          <a:effectLst/>
        </p:spPr>
        <p:txBody>
          <a:bodyPr lIns="91367" tIns="45850" rIns="91367" bIns="45850" anchor="b"/>
          <a:lstStyle/>
          <a:p>
            <a:pPr>
              <a:tabLst>
                <a:tab pos="0" algn="l"/>
                <a:tab pos="843900" algn="l"/>
                <a:tab pos="1687800" algn="l"/>
                <a:tab pos="2531699" algn="l"/>
                <a:tab pos="3375599" algn="l"/>
                <a:tab pos="4219499" algn="l"/>
                <a:tab pos="5063399" algn="l"/>
                <a:tab pos="5907298" algn="l"/>
                <a:tab pos="6751198" algn="l"/>
                <a:tab pos="7595098" algn="l"/>
                <a:tab pos="8438998" algn="l"/>
                <a:tab pos="9282897" algn="l"/>
              </a:tabLst>
            </a:pPr>
            <a:r>
              <a:rPr lang="en-US" sz="1200">
                <a:solidFill>
                  <a:srgbClr val="000000"/>
                </a:solidFill>
              </a:rPr>
              <a:t>Session 3 Why is the EHR so difficult</a:t>
            </a:r>
          </a:p>
        </p:txBody>
      </p:sp>
      <p:sp>
        <p:nvSpPr>
          <p:cNvPr id="62467" name="Text Box 3"/>
          <p:cNvSpPr txBox="1">
            <a:spLocks noChangeArrowheads="1"/>
          </p:cNvSpPr>
          <p:nvPr/>
        </p:nvSpPr>
        <p:spPr bwMode="auto">
          <a:xfrm>
            <a:off x="3884260" y="8685879"/>
            <a:ext cx="2972209" cy="456704"/>
          </a:xfrm>
          <a:prstGeom prst="rect">
            <a:avLst/>
          </a:prstGeom>
          <a:noFill/>
          <a:ln w="9525">
            <a:noFill/>
            <a:round/>
            <a:headEnd/>
            <a:tailEnd/>
          </a:ln>
          <a:effectLst/>
        </p:spPr>
        <p:txBody>
          <a:bodyPr lIns="91367" tIns="45850" rIns="91367" bIns="45850" anchor="b"/>
          <a:lstStyle/>
          <a:p>
            <a:pPr algn="r">
              <a:tabLst>
                <a:tab pos="0" algn="l"/>
                <a:tab pos="843900" algn="l"/>
                <a:tab pos="1687800" algn="l"/>
                <a:tab pos="2531699" algn="l"/>
                <a:tab pos="3375599" algn="l"/>
                <a:tab pos="4219499" algn="l"/>
                <a:tab pos="5063399" algn="l"/>
                <a:tab pos="5907298" algn="l"/>
                <a:tab pos="6751198" algn="l"/>
                <a:tab pos="7595098" algn="l"/>
                <a:tab pos="8438998" algn="l"/>
                <a:tab pos="9282897" algn="l"/>
              </a:tabLst>
            </a:pPr>
            <a:fld id="{8DE3A1FD-1C02-40BB-8614-7BC873246537}" type="slidenum">
              <a:rPr lang="en-US" sz="1200">
                <a:solidFill>
                  <a:srgbClr val="000000"/>
                </a:solidFill>
              </a:rPr>
              <a:pPr algn="r">
                <a:tabLst>
                  <a:tab pos="0" algn="l"/>
                  <a:tab pos="843900" algn="l"/>
                  <a:tab pos="1687800" algn="l"/>
                  <a:tab pos="2531699" algn="l"/>
                  <a:tab pos="3375599" algn="l"/>
                  <a:tab pos="4219499" algn="l"/>
                  <a:tab pos="5063399" algn="l"/>
                  <a:tab pos="5907298" algn="l"/>
                  <a:tab pos="6751198" algn="l"/>
                  <a:tab pos="7595098" algn="l"/>
                  <a:tab pos="8438998" algn="l"/>
                  <a:tab pos="9282897" algn="l"/>
                </a:tabLst>
              </a:pPr>
              <a:t>8</a:t>
            </a:fld>
            <a:endParaRPr lang="en-US" sz="1200">
              <a:solidFill>
                <a:srgbClr val="000000"/>
              </a:solidFill>
            </a:endParaRPr>
          </a:p>
        </p:txBody>
      </p:sp>
      <p:sp>
        <p:nvSpPr>
          <p:cNvPr id="62468" name="Text Box 4"/>
          <p:cNvSpPr txBox="1">
            <a:spLocks noChangeArrowheads="1"/>
          </p:cNvSpPr>
          <p:nvPr/>
        </p:nvSpPr>
        <p:spPr bwMode="auto">
          <a:xfrm>
            <a:off x="959568" y="686473"/>
            <a:ext cx="4938864" cy="3428115"/>
          </a:xfrm>
          <a:prstGeom prst="rect">
            <a:avLst/>
          </a:prstGeom>
          <a:solidFill>
            <a:srgbClr val="FFFFFF"/>
          </a:solidFill>
          <a:ln w="9525">
            <a:solidFill>
              <a:srgbClr val="000000"/>
            </a:solidFill>
            <a:miter lim="800000"/>
            <a:headEnd/>
            <a:tailEnd/>
          </a:ln>
          <a:effectLst/>
        </p:spPr>
        <p:txBody>
          <a:bodyPr wrap="none" lIns="84390" tIns="42195" rIns="84390" bIns="42195" anchor="ctr"/>
          <a:lstStyle/>
          <a:p>
            <a:endParaRPr lang="en-GB"/>
          </a:p>
        </p:txBody>
      </p:sp>
      <p:sp>
        <p:nvSpPr>
          <p:cNvPr id="62469" name="Rectangle 5"/>
          <p:cNvSpPr txBox="1">
            <a:spLocks noGrp="1" noChangeArrowheads="1"/>
          </p:cNvSpPr>
          <p:nvPr>
            <p:ph type="body"/>
          </p:nvPr>
        </p:nvSpPr>
        <p:spPr bwMode="auto">
          <a:xfrm>
            <a:off x="685187" y="4342940"/>
            <a:ext cx="5487626" cy="4114587"/>
          </a:xfrm>
          <a:prstGeom prst="rect">
            <a:avLst/>
          </a:prstGeom>
          <a:noFill/>
          <a:ln>
            <a:round/>
            <a:headEnd/>
            <a:tailEnd/>
          </a:ln>
        </p:spPr>
        <p:txBody>
          <a:bodyPr wrap="none" anchor="ctr"/>
          <a:lstStyle/>
          <a:p>
            <a:r>
              <a:rPr lang="en-US" smtClean="0"/>
              <a:t>The Clinical knowledge </a:t>
            </a:r>
            <a:r>
              <a:rPr lang="en-US" baseline="0" smtClean="0"/>
              <a:t>required to construct EHR systems i</a:t>
            </a:r>
            <a:r>
              <a:rPr lang="en-US" smtClean="0"/>
              <a:t>s variably captured and expressed. Some of this is computable but</a:t>
            </a:r>
            <a:r>
              <a:rPr lang="en-US" baseline="0" smtClean="0"/>
              <a:t> is often locked away within vendor s</a:t>
            </a:r>
            <a:r>
              <a:rPr lang="en-US" smtClean="0"/>
              <a:t>ystems or inextricably locked in to particular message implementations. </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E6CBEFA-AC23-40DE-A627-5574DE15E628}" type="slidenum">
              <a:rPr lang="en-US"/>
              <a:pPr/>
              <a:t>9</a:t>
            </a:fld>
            <a:endParaRPr lang="en-US"/>
          </a:p>
        </p:txBody>
      </p:sp>
      <p:sp>
        <p:nvSpPr>
          <p:cNvPr id="67585" name="Text Box 1"/>
          <p:cNvSpPr txBox="1">
            <a:spLocks noChangeArrowheads="1"/>
          </p:cNvSpPr>
          <p:nvPr/>
        </p:nvSpPr>
        <p:spPr bwMode="auto">
          <a:xfrm>
            <a:off x="3884259" y="8685877"/>
            <a:ext cx="2972209" cy="456704"/>
          </a:xfrm>
          <a:prstGeom prst="rect">
            <a:avLst/>
          </a:prstGeom>
          <a:noFill/>
          <a:ln w="9525">
            <a:noFill/>
            <a:round/>
            <a:headEnd/>
            <a:tailEnd/>
          </a:ln>
          <a:effectLst/>
        </p:spPr>
        <p:txBody>
          <a:bodyPr lIns="99000" tIns="49680" rIns="99000" bIns="49680" anchor="b"/>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B0FB394-8287-4E4F-8F83-5250C1EE29F9}" type="slidenum">
              <a:rPr lang="en-US" sz="13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US" sz="1300">
              <a:solidFill>
                <a:srgbClr val="000000"/>
              </a:solidFill>
            </a:endParaRPr>
          </a:p>
        </p:txBody>
      </p:sp>
      <p:sp>
        <p:nvSpPr>
          <p:cNvPr id="67586" name="Text Box 2"/>
          <p:cNvSpPr txBox="1">
            <a:spLocks noChangeArrowheads="1"/>
          </p:cNvSpPr>
          <p:nvPr/>
        </p:nvSpPr>
        <p:spPr bwMode="auto">
          <a:xfrm>
            <a:off x="959568" y="686474"/>
            <a:ext cx="4938864" cy="3428113"/>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67587" name="Text Box 3"/>
          <p:cNvSpPr txBox="1">
            <a:spLocks noGrp="1" noChangeArrowheads="1"/>
          </p:cNvSpPr>
          <p:nvPr>
            <p:ph type="body"/>
          </p:nvPr>
        </p:nvSpPr>
        <p:spPr bwMode="auto">
          <a:xfrm>
            <a:off x="685187" y="4342939"/>
            <a:ext cx="5487626" cy="4114588"/>
          </a:xfrm>
          <a:prstGeom prst="rect">
            <a:avLst/>
          </a:prstGeom>
          <a:noFill/>
          <a:ln>
            <a:round/>
            <a:headEnd/>
            <a:tailEnd/>
          </a:ln>
        </p:spPr>
        <p:txBody>
          <a:bodyPr lIns="99000" tIns="49680" rIns="99000" bIns="49680"/>
          <a:lstStyle/>
          <a:p>
            <a:pPr eaLnBrk="1" hangingPunct="1">
              <a:spcBef>
                <a:spcPts val="450"/>
              </a:spcBef>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Arial" pitchFamily="34" charset="0"/>
                <a:ea typeface="MS Gothic" pitchFamily="49" charset="-128"/>
              </a:rPr>
              <a:t>This is a screenshot of a small part of the extensive Scottish National Clinical Datasets Data Dictionary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1A9B7DE2-E6B0-412E-93D1-3F69ECA587C7}" type="slidenum">
              <a:rPr lang="en-US"/>
              <a:pPr/>
              <a:t>10</a:t>
            </a:fld>
            <a:endParaRPr lang="en-US"/>
          </a:p>
        </p:txBody>
      </p:sp>
      <p:sp>
        <p:nvSpPr>
          <p:cNvPr id="71681" name="Text Box 1"/>
          <p:cNvSpPr txBox="1">
            <a:spLocks noChangeArrowheads="1"/>
          </p:cNvSpPr>
          <p:nvPr/>
        </p:nvSpPr>
        <p:spPr bwMode="auto">
          <a:xfrm>
            <a:off x="3884259" y="8685878"/>
            <a:ext cx="2972209" cy="456704"/>
          </a:xfrm>
          <a:prstGeom prst="rect">
            <a:avLst/>
          </a:prstGeom>
          <a:noFill/>
          <a:ln w="9525">
            <a:noFill/>
            <a:round/>
            <a:headEnd/>
            <a:tailEnd/>
          </a:ln>
          <a:effectLst/>
        </p:spPr>
        <p:txBody>
          <a:bodyPr lIns="91367" tIns="45850" rIns="91367" bIns="45850" anchor="b"/>
          <a:lstStyle/>
          <a:p>
            <a:pPr algn="r">
              <a:tabLst>
                <a:tab pos="0" algn="l"/>
                <a:tab pos="843900" algn="l"/>
                <a:tab pos="1687800" algn="l"/>
                <a:tab pos="2531699" algn="l"/>
                <a:tab pos="3375599" algn="l"/>
                <a:tab pos="4219499" algn="l"/>
                <a:tab pos="5063399" algn="l"/>
                <a:tab pos="5907298" algn="l"/>
                <a:tab pos="6751198" algn="l"/>
                <a:tab pos="7595098" algn="l"/>
                <a:tab pos="8438998" algn="l"/>
                <a:tab pos="9282897" algn="l"/>
              </a:tabLst>
            </a:pPr>
            <a:fld id="{6A0D7727-6680-4DCE-BC4B-CE32947A1A39}" type="slidenum">
              <a:rPr lang="en-US" sz="1200">
                <a:solidFill>
                  <a:srgbClr val="000000"/>
                </a:solidFill>
              </a:rPr>
              <a:pPr algn="r">
                <a:tabLst>
                  <a:tab pos="0" algn="l"/>
                  <a:tab pos="843900" algn="l"/>
                  <a:tab pos="1687800" algn="l"/>
                  <a:tab pos="2531699" algn="l"/>
                  <a:tab pos="3375599" algn="l"/>
                  <a:tab pos="4219499" algn="l"/>
                  <a:tab pos="5063399" algn="l"/>
                  <a:tab pos="5907298" algn="l"/>
                  <a:tab pos="6751198" algn="l"/>
                  <a:tab pos="7595098" algn="l"/>
                  <a:tab pos="8438998" algn="l"/>
                  <a:tab pos="9282897" algn="l"/>
                </a:tabLst>
              </a:pPr>
              <a:t>10</a:t>
            </a:fld>
            <a:endParaRPr lang="en-US" sz="1200" dirty="0">
              <a:solidFill>
                <a:srgbClr val="000000"/>
              </a:solidFill>
            </a:endParaRPr>
          </a:p>
        </p:txBody>
      </p:sp>
      <p:sp>
        <p:nvSpPr>
          <p:cNvPr id="71682" name="Text Box 2"/>
          <p:cNvSpPr txBox="1">
            <a:spLocks noChangeArrowheads="1"/>
          </p:cNvSpPr>
          <p:nvPr/>
        </p:nvSpPr>
        <p:spPr bwMode="auto">
          <a:xfrm>
            <a:off x="959568" y="686474"/>
            <a:ext cx="4938864" cy="3428114"/>
          </a:xfrm>
          <a:prstGeom prst="rect">
            <a:avLst/>
          </a:prstGeom>
          <a:solidFill>
            <a:srgbClr val="FFFFFF"/>
          </a:solidFill>
          <a:ln w="9525">
            <a:solidFill>
              <a:srgbClr val="000000"/>
            </a:solidFill>
            <a:miter lim="800000"/>
            <a:headEnd/>
            <a:tailEnd/>
          </a:ln>
          <a:effectLst/>
        </p:spPr>
        <p:txBody>
          <a:bodyPr wrap="none" lIns="84390" tIns="42195" rIns="84390" bIns="42195" anchor="ctr"/>
          <a:lstStyle/>
          <a:p>
            <a:endParaRPr lang="en-GB"/>
          </a:p>
        </p:txBody>
      </p:sp>
      <p:sp>
        <p:nvSpPr>
          <p:cNvPr id="71683" name="Text Box 3"/>
          <p:cNvSpPr txBox="1">
            <a:spLocks noGrp="1" noChangeArrowheads="1"/>
          </p:cNvSpPr>
          <p:nvPr>
            <p:ph type="body"/>
          </p:nvPr>
        </p:nvSpPr>
        <p:spPr bwMode="auto">
          <a:xfrm>
            <a:off x="685187" y="4342939"/>
            <a:ext cx="5487626" cy="4114587"/>
          </a:xfrm>
          <a:prstGeom prst="rect">
            <a:avLst/>
          </a:prstGeom>
          <a:noFill/>
          <a:ln>
            <a:round/>
            <a:headEnd/>
            <a:tailEnd/>
          </a:ln>
        </p:spPr>
        <p:txBody>
          <a:bodyPr lIns="91367" tIns="45850" rIns="91367" bIns="45850"/>
          <a:lstStyle/>
          <a:p>
            <a:pPr eaLnBrk="1" hangingPunct="1">
              <a:spcBef>
                <a:spcPts val="415"/>
              </a:spcBef>
              <a:tabLst>
                <a:tab pos="0" algn="l"/>
                <a:tab pos="843900" algn="l"/>
                <a:tab pos="1687800" algn="l"/>
                <a:tab pos="2531699" algn="l"/>
                <a:tab pos="3375599" algn="l"/>
                <a:tab pos="4219499" algn="l"/>
                <a:tab pos="5063399" algn="l"/>
                <a:tab pos="5907298" algn="l"/>
                <a:tab pos="6751198" algn="l"/>
                <a:tab pos="7595098" algn="l"/>
                <a:tab pos="8438998" algn="l"/>
                <a:tab pos="9282897" algn="l"/>
              </a:tabLst>
            </a:pPr>
            <a:r>
              <a:rPr lang="en-GB" dirty="0">
                <a:latin typeface="Arial" charset="0"/>
                <a:ea typeface="MS Gothic" charset="-128"/>
              </a:rPr>
              <a:t>A very popular industry standard method of representing software models is the UML (Universal Modelling Language) Diagram. Although it is possible for clinicians to become familiar with such diagrams, they do not readily convey the content and structure of  clinical model to the untrained eye.</a:t>
            </a:r>
          </a:p>
        </p:txBody>
      </p:sp>
      <p:sp>
        <p:nvSpPr>
          <p:cNvPr id="71684" name="Text Box 4"/>
          <p:cNvSpPr txBox="1">
            <a:spLocks noChangeArrowheads="1"/>
          </p:cNvSpPr>
          <p:nvPr/>
        </p:nvSpPr>
        <p:spPr bwMode="auto">
          <a:xfrm>
            <a:off x="1" y="0"/>
            <a:ext cx="2972209" cy="456704"/>
          </a:xfrm>
          <a:prstGeom prst="rect">
            <a:avLst/>
          </a:prstGeom>
          <a:noFill/>
          <a:ln w="9525">
            <a:noFill/>
            <a:round/>
            <a:headEnd/>
            <a:tailEnd/>
          </a:ln>
          <a:effectLst/>
        </p:spPr>
        <p:txBody>
          <a:bodyPr lIns="91367" tIns="45850" rIns="91367" bIns="45850"/>
          <a:lstStyle/>
          <a:p>
            <a:pPr>
              <a:tabLst>
                <a:tab pos="0" algn="l"/>
                <a:tab pos="843900" algn="l"/>
                <a:tab pos="1687800" algn="l"/>
                <a:tab pos="2531699" algn="l"/>
                <a:tab pos="3375599" algn="l"/>
                <a:tab pos="4219499" algn="l"/>
                <a:tab pos="5063399" algn="l"/>
                <a:tab pos="5907298" algn="l"/>
                <a:tab pos="6751198" algn="l"/>
                <a:tab pos="7595098" algn="l"/>
                <a:tab pos="8438998" algn="l"/>
                <a:tab pos="9282897" algn="l"/>
              </a:tabLst>
            </a:pPr>
            <a:r>
              <a:rPr lang="en-US" sz="1200" dirty="0">
                <a:solidFill>
                  <a:srgbClr val="000000"/>
                </a:solidFill>
              </a:rPr>
              <a:t>Introduction to </a:t>
            </a:r>
            <a:r>
              <a:rPr lang="en-US" sz="1200" dirty="0" err="1">
                <a:solidFill>
                  <a:srgbClr val="000000"/>
                </a:solidFill>
              </a:rPr>
              <a:t>openEHR</a:t>
            </a:r>
            <a:endParaRPr lang="en-US" sz="1200" dirty="0">
              <a:solidFill>
                <a:srgbClr val="000000"/>
              </a:solidFill>
            </a:endParaRPr>
          </a:p>
        </p:txBody>
      </p:sp>
      <p:sp>
        <p:nvSpPr>
          <p:cNvPr id="71685" name="Text Box 5"/>
          <p:cNvSpPr txBox="1">
            <a:spLocks noChangeArrowheads="1"/>
          </p:cNvSpPr>
          <p:nvPr/>
        </p:nvSpPr>
        <p:spPr bwMode="auto">
          <a:xfrm>
            <a:off x="3884259" y="0"/>
            <a:ext cx="2972209" cy="456704"/>
          </a:xfrm>
          <a:prstGeom prst="rect">
            <a:avLst/>
          </a:prstGeom>
          <a:noFill/>
          <a:ln w="9525">
            <a:noFill/>
            <a:round/>
            <a:headEnd/>
            <a:tailEnd/>
          </a:ln>
          <a:effectLst/>
        </p:spPr>
        <p:txBody>
          <a:bodyPr lIns="91367" tIns="45850" rIns="91367" bIns="45850"/>
          <a:lstStyle/>
          <a:p>
            <a:pPr algn="r">
              <a:tabLst>
                <a:tab pos="0" algn="l"/>
                <a:tab pos="843900" algn="l"/>
                <a:tab pos="1687800" algn="l"/>
                <a:tab pos="2531699" algn="l"/>
                <a:tab pos="3375599" algn="l"/>
                <a:tab pos="4219499" algn="l"/>
                <a:tab pos="5063399" algn="l"/>
                <a:tab pos="5907298" algn="l"/>
                <a:tab pos="6751198" algn="l"/>
                <a:tab pos="7595098" algn="l"/>
                <a:tab pos="8438998" algn="l"/>
                <a:tab pos="9282897" algn="l"/>
              </a:tabLst>
            </a:pPr>
            <a:r>
              <a:rPr lang="en-US" sz="1200" dirty="0">
                <a:solidFill>
                  <a:srgbClr val="000000"/>
                </a:solidFill>
              </a:rPr>
              <a:t>May 8, 2008</a:t>
            </a:r>
          </a:p>
        </p:txBody>
      </p:sp>
      <p:sp>
        <p:nvSpPr>
          <p:cNvPr id="71686" name="Text Box 6"/>
          <p:cNvSpPr txBox="1">
            <a:spLocks noChangeArrowheads="1"/>
          </p:cNvSpPr>
          <p:nvPr/>
        </p:nvSpPr>
        <p:spPr bwMode="auto">
          <a:xfrm>
            <a:off x="1" y="8685878"/>
            <a:ext cx="2972209" cy="456704"/>
          </a:xfrm>
          <a:prstGeom prst="rect">
            <a:avLst/>
          </a:prstGeom>
          <a:noFill/>
          <a:ln w="9525">
            <a:noFill/>
            <a:round/>
            <a:headEnd/>
            <a:tailEnd/>
          </a:ln>
          <a:effectLst/>
        </p:spPr>
        <p:txBody>
          <a:bodyPr lIns="91367" tIns="45850" rIns="91367" bIns="45850" anchor="b"/>
          <a:lstStyle/>
          <a:p>
            <a:pPr>
              <a:tabLst>
                <a:tab pos="0" algn="l"/>
                <a:tab pos="843900" algn="l"/>
                <a:tab pos="1687800" algn="l"/>
                <a:tab pos="2531699" algn="l"/>
                <a:tab pos="3375599" algn="l"/>
                <a:tab pos="4219499" algn="l"/>
                <a:tab pos="5063399" algn="l"/>
                <a:tab pos="5907298" algn="l"/>
                <a:tab pos="6751198" algn="l"/>
                <a:tab pos="7595098" algn="l"/>
                <a:tab pos="8438998" algn="l"/>
                <a:tab pos="9282897" algn="l"/>
              </a:tabLst>
            </a:pPr>
            <a:r>
              <a:rPr lang="en-US" sz="1200" dirty="0" err="1">
                <a:solidFill>
                  <a:srgbClr val="000000"/>
                </a:solidFill>
              </a:rPr>
              <a:t>openEHR</a:t>
            </a:r>
            <a:r>
              <a:rPr lang="en-US" sz="1200" dirty="0">
                <a:solidFill>
                  <a:srgbClr val="000000"/>
                </a:solidFill>
              </a:rPr>
              <a:t> + SNOMED CT = Making Health Compute</a:t>
            </a:r>
          </a:p>
        </p:txBody>
      </p:sp>
      <p:sp>
        <p:nvSpPr>
          <p:cNvPr id="71687" name="Text Box 7"/>
          <p:cNvSpPr txBox="1">
            <a:spLocks noChangeArrowheads="1"/>
          </p:cNvSpPr>
          <p:nvPr/>
        </p:nvSpPr>
        <p:spPr bwMode="auto">
          <a:xfrm>
            <a:off x="3884259" y="8685878"/>
            <a:ext cx="2972209" cy="456704"/>
          </a:xfrm>
          <a:prstGeom prst="rect">
            <a:avLst/>
          </a:prstGeom>
          <a:noFill/>
          <a:ln w="9525">
            <a:noFill/>
            <a:round/>
            <a:headEnd/>
            <a:tailEnd/>
          </a:ln>
          <a:effectLst/>
        </p:spPr>
        <p:txBody>
          <a:bodyPr lIns="91367" tIns="45850" rIns="91367" bIns="45850" anchor="b"/>
          <a:lstStyle/>
          <a:p>
            <a:pPr algn="r">
              <a:tabLst>
                <a:tab pos="0" algn="l"/>
                <a:tab pos="843900" algn="l"/>
                <a:tab pos="1687800" algn="l"/>
                <a:tab pos="2531699" algn="l"/>
                <a:tab pos="3375599" algn="l"/>
                <a:tab pos="4219499" algn="l"/>
                <a:tab pos="5063399" algn="l"/>
                <a:tab pos="5907298" algn="l"/>
                <a:tab pos="6751198" algn="l"/>
                <a:tab pos="7595098" algn="l"/>
                <a:tab pos="8438998" algn="l"/>
                <a:tab pos="9282897" algn="l"/>
              </a:tabLst>
            </a:pPr>
            <a:fld id="{82807AF5-D0FF-4CB8-B44C-80EC941FF949}" type="slidenum">
              <a:rPr lang="en-US" sz="1200">
                <a:solidFill>
                  <a:srgbClr val="000000"/>
                </a:solidFill>
              </a:rPr>
              <a:pPr algn="r">
                <a:tabLst>
                  <a:tab pos="0" algn="l"/>
                  <a:tab pos="843900" algn="l"/>
                  <a:tab pos="1687800" algn="l"/>
                  <a:tab pos="2531699" algn="l"/>
                  <a:tab pos="3375599" algn="l"/>
                  <a:tab pos="4219499" algn="l"/>
                  <a:tab pos="5063399" algn="l"/>
                  <a:tab pos="5907298" algn="l"/>
                  <a:tab pos="6751198" algn="l"/>
                  <a:tab pos="7595098" algn="l"/>
                  <a:tab pos="8438998" algn="l"/>
                  <a:tab pos="9282897" algn="l"/>
                </a:tabLst>
              </a:pPr>
              <a:t>10</a:t>
            </a:fld>
            <a:endParaRPr lang="en-US" sz="1200"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idx="10"/>
          </p:nvPr>
        </p:nvSpPr>
        <p:spPr/>
        <p:txBody>
          <a:bodyPr/>
          <a:lstStyle/>
          <a:p>
            <a:fld id="{5D5A3D75-E5F3-4DA4-9105-E1CA62CFAE7B}"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p:nvPr>
        </p:nvSpPr>
        <p:spPr>
          <a:noFill/>
        </p:spPr>
        <p:txBody>
          <a:bodyPr/>
          <a:lstStyle/>
          <a:p>
            <a:pPr>
              <a:buFont typeface="Times New Roman" pitchFamily="10" charset="0"/>
              <a:buNone/>
            </a:pPr>
            <a:fld id="{6CB4D3CC-9C3E-4B48-8A10-91F6EC7DBA17}" type="slidenum">
              <a:rPr lang="en-US">
                <a:latin typeface="Times New Roman" pitchFamily="10" charset="0"/>
                <a:ea typeface="Arial Unicode MS" pitchFamily="10" charset="0"/>
                <a:cs typeface="Arial Unicode MS" pitchFamily="10" charset="0"/>
              </a:rPr>
              <a:pPr>
                <a:buFont typeface="Times New Roman" pitchFamily="10" charset="0"/>
                <a:buNone/>
              </a:pPr>
              <a:t>12</a:t>
            </a:fld>
            <a:endParaRPr lang="en-US">
              <a:latin typeface="Times New Roman" pitchFamily="10" charset="0"/>
              <a:ea typeface="Arial Unicode MS" pitchFamily="10" charset="0"/>
              <a:cs typeface="Arial Unicode MS" pitchFamily="10"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a:latin typeface="Times New Roman" pitchFamily="10" charset="0"/>
              <a:ea typeface="ＭＳ Ｐゴシック" pitchFamily="10" charset="-128"/>
              <a:cs typeface="ＭＳ Ｐゴシック" pitchFamily="1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92774F9-5A8D-4121-8A76-9442E65BC32B}" type="slidenum">
              <a:rPr lang="en-US" smtClean="0"/>
              <a:pPr/>
              <a:t>13</a:t>
            </a:fld>
            <a:endParaRPr lang="en-US" smtClean="0"/>
          </a:p>
        </p:txBody>
      </p:sp>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3"/>
          <p:cNvSpPr>
            <a:spLocks noGrp="1" noChangeArrowheads="1"/>
          </p:cNvSpPr>
          <p:nvPr>
            <p:ph type="body" idx="1"/>
          </p:nvPr>
        </p:nvSpPr>
        <p:spPr>
          <a:noFill/>
          <a:ln/>
        </p:spPr>
        <p:txBody>
          <a:bodyPr/>
          <a:lstStyle/>
          <a:p>
            <a:pPr lvl="1" eaLnBrk="1" hangingPunct="1"/>
            <a:r>
              <a:rPr lang="en-AU" smtClean="0">
                <a:solidFill>
                  <a:srgbClr val="292627"/>
                </a:solidFill>
              </a:rPr>
              <a:t>openEHR design approaches clinical EHR design in a completely different way, known as 2 level modelling.  Clinical knowledge resides in archetypes and is completely separate to the information stored in the Reference Model</a:t>
            </a:r>
          </a:p>
          <a:p>
            <a:pPr lvl="1" eaLnBrk="1" hangingPunct="1"/>
            <a:r>
              <a:rPr lang="en-AU" smtClean="0">
                <a:solidFill>
                  <a:srgbClr val="292627"/>
                </a:solidFill>
              </a:rPr>
              <a:t>The Reference Model contains only generic knowledge and business rules from the EHR Reference Model  As a result, the reference model is much smaller and simpler, is easier and cheaper to build and maintain.</a:t>
            </a:r>
          </a:p>
          <a:p>
            <a:pPr lvl="1" eaLnBrk="1" hangingPunct="1"/>
            <a:r>
              <a:rPr lang="en-AU" smtClean="0">
                <a:solidFill>
                  <a:srgbClr val="292627"/>
                </a:solidFill>
              </a:rPr>
              <a:t>This enables flexibility in EHR systems – as changes in the clinical knowledge can be embraced without compromising the integrity of the underlying data schema, and gives us the potential for us to keep EHR data for 100+years for the first time.</a:t>
            </a:r>
            <a:endParaRPr lang="en-US" smtClean="0">
              <a:solidFill>
                <a:srgbClr val="292627"/>
              </a:solidFill>
            </a:endParaRPr>
          </a:p>
          <a:p>
            <a:pPr eaLnBrk="1" hangingPunct="1"/>
            <a:endParaRPr lang="en-US" smtClean="0"/>
          </a:p>
        </p:txBody>
      </p:sp>
      <p:sp>
        <p:nvSpPr>
          <p:cNvPr id="60421" name="Date Placeholder 4"/>
          <p:cNvSpPr>
            <a:spLocks noGrp="1"/>
          </p:cNvSpPr>
          <p:nvPr>
            <p:ph type="dt" sz="quarter" idx="1"/>
          </p:nvPr>
        </p:nvSpPr>
        <p:spPr>
          <a:noFill/>
        </p:spPr>
        <p:txBody>
          <a:bodyPr/>
          <a:lstStyle/>
          <a:p>
            <a:r>
              <a:rPr lang="en-US" smtClean="0"/>
              <a:t>May 8, 2009</a:t>
            </a:r>
          </a:p>
        </p:txBody>
      </p:sp>
      <p:sp>
        <p:nvSpPr>
          <p:cNvPr id="60422" name="Header Placeholder 5"/>
          <p:cNvSpPr>
            <a:spLocks noGrp="1"/>
          </p:cNvSpPr>
          <p:nvPr>
            <p:ph type="hdr" sz="quarter"/>
          </p:nvPr>
        </p:nvSpPr>
        <p:spPr>
          <a:noFill/>
        </p:spPr>
        <p:txBody>
          <a:bodyPr/>
          <a:lstStyle/>
          <a:p>
            <a:r>
              <a:rPr lang="en-US" smtClean="0"/>
              <a:t>Introduction to openEHR</a:t>
            </a:r>
          </a:p>
        </p:txBody>
      </p:sp>
      <p:sp>
        <p:nvSpPr>
          <p:cNvPr id="60423" name="Footer Placeholder 6"/>
          <p:cNvSpPr>
            <a:spLocks noGrp="1"/>
          </p:cNvSpPr>
          <p:nvPr>
            <p:ph type="ftr" sz="quarter" idx="4"/>
          </p:nvPr>
        </p:nvSpPr>
        <p:spPr>
          <a:noFill/>
        </p:spPr>
        <p:txBody>
          <a:bodyPr/>
          <a:lstStyle/>
          <a:p>
            <a:r>
              <a:rPr lang="en-US" smtClean="0"/>
              <a:t>openEHR + SNOMED CT = Making Health Compute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77252A7-A364-4728-B41D-A4C09E2AC84A}" type="slidenum">
              <a:rPr lang="en-US" smtClean="0"/>
              <a:pPr/>
              <a:t>14</a:t>
            </a:fld>
            <a:endParaRPr lang="en-US" smtClean="0"/>
          </a:p>
        </p:txBody>
      </p:sp>
      <p:sp>
        <p:nvSpPr>
          <p:cNvPr id="64515" name="Rectangle 2"/>
          <p:cNvSpPr>
            <a:spLocks noGrp="1" noRot="1" noChangeAspect="1" noChangeArrowheads="1" noTextEdit="1"/>
          </p:cNvSpPr>
          <p:nvPr>
            <p:ph type="sldImg"/>
          </p:nvPr>
        </p:nvSpPr>
        <p:spPr>
          <a:xfrm>
            <a:off x="1144588" y="685800"/>
            <a:ext cx="4572000" cy="3429000"/>
          </a:xfrm>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
        <p:nvSpPr>
          <p:cNvPr id="64517" name="Date Placeholder 4"/>
          <p:cNvSpPr>
            <a:spLocks noGrp="1"/>
          </p:cNvSpPr>
          <p:nvPr>
            <p:ph type="dt" sz="quarter" idx="1"/>
          </p:nvPr>
        </p:nvSpPr>
        <p:spPr>
          <a:noFill/>
        </p:spPr>
        <p:txBody>
          <a:bodyPr/>
          <a:lstStyle/>
          <a:p>
            <a:r>
              <a:rPr lang="en-US" smtClean="0"/>
              <a:t>May 8, 2009</a:t>
            </a:r>
          </a:p>
        </p:txBody>
      </p:sp>
      <p:sp>
        <p:nvSpPr>
          <p:cNvPr id="64518" name="Header Placeholder 5"/>
          <p:cNvSpPr>
            <a:spLocks noGrp="1"/>
          </p:cNvSpPr>
          <p:nvPr>
            <p:ph type="hdr" sz="quarter"/>
          </p:nvPr>
        </p:nvSpPr>
        <p:spPr>
          <a:noFill/>
        </p:spPr>
        <p:txBody>
          <a:bodyPr/>
          <a:lstStyle/>
          <a:p>
            <a:r>
              <a:rPr lang="en-US" smtClean="0"/>
              <a:t>Introduction to openEHR</a:t>
            </a:r>
          </a:p>
        </p:txBody>
      </p:sp>
      <p:sp>
        <p:nvSpPr>
          <p:cNvPr id="64519" name="Footer Placeholder 6"/>
          <p:cNvSpPr>
            <a:spLocks noGrp="1"/>
          </p:cNvSpPr>
          <p:nvPr>
            <p:ph type="ftr" sz="quarter" idx="4"/>
          </p:nvPr>
        </p:nvSpPr>
        <p:spPr>
          <a:noFill/>
        </p:spPr>
        <p:txBody>
          <a:bodyPr/>
          <a:lstStyle/>
          <a:p>
            <a:r>
              <a:rPr lang="en-US" smtClean="0"/>
              <a:t>openEHR + SNOMED CT = Making Health Compute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9"/>
          <p:cNvSpPr>
            <a:spLocks noGrp="1" noChangeArrowheads="1"/>
          </p:cNvSpPr>
          <p:nvPr>
            <p:ph type="ftr" idx="10"/>
          </p:nvPr>
        </p:nvSpPr>
        <p:spPr>
          <a:ln/>
        </p:spPr>
        <p:txBody>
          <a:bodyPr/>
          <a:lstStyle>
            <a:lvl1pPr>
              <a:defRPr/>
            </a:lvl1pPr>
          </a:lstStyle>
          <a:p>
            <a:pPr>
              <a:defRPr/>
            </a:pPr>
            <a:r>
              <a:rPr lang="en-US"/>
              <a:t>© Ocean Informatics 2008</a:t>
            </a:r>
          </a:p>
        </p:txBody>
      </p:sp>
      <p:sp>
        <p:nvSpPr>
          <p:cNvPr id="5" name="Rectangle 10"/>
          <p:cNvSpPr>
            <a:spLocks noGrp="1" noChangeArrowheads="1"/>
          </p:cNvSpPr>
          <p:nvPr>
            <p:ph type="sldNum" idx="11"/>
          </p:nvPr>
        </p:nvSpPr>
        <p:spPr>
          <a:ln/>
        </p:spPr>
        <p:txBody>
          <a:bodyPr/>
          <a:lstStyle>
            <a:lvl1pPr>
              <a:defRPr/>
            </a:lvl1pPr>
          </a:lstStyle>
          <a:p>
            <a:pPr>
              <a:defRPr/>
            </a:pPr>
            <a:fld id="{88986F22-7E0D-ED4D-86A6-1ECC0C831D7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ftr" idx="10"/>
          </p:nvPr>
        </p:nvSpPr>
        <p:spPr>
          <a:ln/>
        </p:spPr>
        <p:txBody>
          <a:bodyPr/>
          <a:lstStyle>
            <a:lvl1pPr>
              <a:defRPr/>
            </a:lvl1pPr>
          </a:lstStyle>
          <a:p>
            <a:pPr>
              <a:defRPr/>
            </a:pPr>
            <a:r>
              <a:rPr lang="en-US"/>
              <a:t>© Ocean Informatics 2008</a:t>
            </a:r>
          </a:p>
        </p:txBody>
      </p:sp>
      <p:sp>
        <p:nvSpPr>
          <p:cNvPr id="5" name="Rectangle 10"/>
          <p:cNvSpPr>
            <a:spLocks noGrp="1" noChangeArrowheads="1"/>
          </p:cNvSpPr>
          <p:nvPr>
            <p:ph type="sldNum" idx="11"/>
          </p:nvPr>
        </p:nvSpPr>
        <p:spPr>
          <a:ln/>
        </p:spPr>
        <p:txBody>
          <a:bodyPr/>
          <a:lstStyle>
            <a:lvl1pPr>
              <a:defRPr/>
            </a:lvl1pPr>
          </a:lstStyle>
          <a:p>
            <a:pPr>
              <a:defRPr/>
            </a:pPr>
            <a:fld id="{90605929-6225-DF46-BD60-B978A6707B7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58775"/>
            <a:ext cx="2055813" cy="57705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358775"/>
            <a:ext cx="6019800" cy="57705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ftr" idx="10"/>
          </p:nvPr>
        </p:nvSpPr>
        <p:spPr>
          <a:ln/>
        </p:spPr>
        <p:txBody>
          <a:bodyPr/>
          <a:lstStyle>
            <a:lvl1pPr>
              <a:defRPr/>
            </a:lvl1pPr>
          </a:lstStyle>
          <a:p>
            <a:pPr>
              <a:defRPr/>
            </a:pPr>
            <a:r>
              <a:rPr lang="en-US"/>
              <a:t>© Ocean Informatics 2008</a:t>
            </a:r>
          </a:p>
        </p:txBody>
      </p:sp>
      <p:sp>
        <p:nvSpPr>
          <p:cNvPr id="5" name="Rectangle 10"/>
          <p:cNvSpPr>
            <a:spLocks noGrp="1" noChangeArrowheads="1"/>
          </p:cNvSpPr>
          <p:nvPr>
            <p:ph type="sldNum" idx="11"/>
          </p:nvPr>
        </p:nvSpPr>
        <p:spPr>
          <a:ln/>
        </p:spPr>
        <p:txBody>
          <a:bodyPr/>
          <a:lstStyle>
            <a:lvl1pPr>
              <a:defRPr/>
            </a:lvl1pPr>
          </a:lstStyle>
          <a:p>
            <a:pPr>
              <a:defRPr/>
            </a:pPr>
            <a:fld id="{A9BA762E-D278-0F48-9102-9CB635F2675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00113" y="1341438"/>
            <a:ext cx="381635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68863" y="1341438"/>
            <a:ext cx="381635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ftr" idx="10"/>
          </p:nvPr>
        </p:nvSpPr>
        <p:spPr>
          <a:ln/>
        </p:spPr>
        <p:txBody>
          <a:bodyPr/>
          <a:lstStyle>
            <a:lvl1pPr>
              <a:defRPr/>
            </a:lvl1pPr>
          </a:lstStyle>
          <a:p>
            <a:pPr>
              <a:defRPr/>
            </a:pPr>
            <a:r>
              <a:rPr lang="en-US"/>
              <a:t>© Ocean Informatics 2008</a:t>
            </a:r>
          </a:p>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ftr" idx="10"/>
          </p:nvPr>
        </p:nvSpPr>
        <p:spPr>
          <a:ln/>
        </p:spPr>
        <p:txBody>
          <a:bodyPr/>
          <a:lstStyle>
            <a:lvl1pPr>
              <a:defRPr/>
            </a:lvl1pPr>
          </a:lstStyle>
          <a:p>
            <a:pPr>
              <a:defRPr/>
            </a:pPr>
            <a:r>
              <a:rPr lang="en-US"/>
              <a:t>© Ocean Informatics 2008</a:t>
            </a:r>
          </a:p>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ftr" idx="10"/>
          </p:nvPr>
        </p:nvSpPr>
        <p:spPr>
          <a:ln/>
        </p:spPr>
        <p:txBody>
          <a:bodyPr/>
          <a:lstStyle>
            <a:lvl1pPr>
              <a:defRPr/>
            </a:lvl1pPr>
          </a:lstStyle>
          <a:p>
            <a:pPr>
              <a:defRPr/>
            </a:pPr>
            <a:r>
              <a:rPr lang="en-US"/>
              <a:t>© Ocean Informatics 2008</a:t>
            </a:r>
          </a:p>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t>© Ocean Informatics 2008</a:t>
            </a:r>
          </a:p>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t>© Ocean Informatics 2008</a:t>
            </a:r>
          </a:p>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ftr" idx="10"/>
          </p:nvPr>
        </p:nvSpPr>
        <p:spPr>
          <a:ln/>
        </p:spPr>
        <p:txBody>
          <a:bodyPr/>
          <a:lstStyle>
            <a:lvl1pPr>
              <a:defRPr/>
            </a:lvl1pPr>
          </a:lstStyle>
          <a:p>
            <a:pPr>
              <a:defRPr/>
            </a:pPr>
            <a:r>
              <a:rPr lang="en-US"/>
              <a:t>© Ocean Informatics 2008</a:t>
            </a:r>
          </a:p>
        </p:txBody>
      </p:sp>
      <p:sp>
        <p:nvSpPr>
          <p:cNvPr id="5" name="Rectangle 10"/>
          <p:cNvSpPr>
            <a:spLocks noGrp="1" noChangeArrowheads="1"/>
          </p:cNvSpPr>
          <p:nvPr>
            <p:ph type="sldNum" idx="11"/>
          </p:nvPr>
        </p:nvSpPr>
        <p:spPr>
          <a:ln/>
        </p:spPr>
        <p:txBody>
          <a:bodyPr/>
          <a:lstStyle>
            <a:lvl1pPr>
              <a:defRPr/>
            </a:lvl1pPr>
          </a:lstStyle>
          <a:p>
            <a:pPr>
              <a:defRPr/>
            </a:pPr>
            <a:fld id="{27682276-AEAB-BF46-991F-85B968DDBB1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t>© Ocean Informatics 2008</a:t>
            </a:r>
          </a:p>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58775"/>
            <a:ext cx="2055813" cy="57705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358775"/>
            <a:ext cx="6019800" cy="57705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00113" y="1341438"/>
            <a:ext cx="381635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68863" y="1341438"/>
            <a:ext cx="381635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9"/>
          <p:cNvSpPr>
            <a:spLocks noGrp="1" noChangeArrowheads="1"/>
          </p:cNvSpPr>
          <p:nvPr>
            <p:ph type="ftr" idx="10"/>
          </p:nvPr>
        </p:nvSpPr>
        <p:spPr>
          <a:ln/>
        </p:spPr>
        <p:txBody>
          <a:bodyPr/>
          <a:lstStyle>
            <a:lvl1pPr>
              <a:defRPr/>
            </a:lvl1pPr>
          </a:lstStyle>
          <a:p>
            <a:pPr>
              <a:defRPr/>
            </a:pPr>
            <a:r>
              <a:rPr lang="en-US"/>
              <a:t>© Ocean Informatics 2008</a:t>
            </a:r>
          </a:p>
        </p:txBody>
      </p:sp>
      <p:sp>
        <p:nvSpPr>
          <p:cNvPr id="5" name="Rectangle 10"/>
          <p:cNvSpPr>
            <a:spLocks noGrp="1" noChangeArrowheads="1"/>
          </p:cNvSpPr>
          <p:nvPr>
            <p:ph type="sldNum" idx="11"/>
          </p:nvPr>
        </p:nvSpPr>
        <p:spPr>
          <a:ln/>
        </p:spPr>
        <p:txBody>
          <a:bodyPr/>
          <a:lstStyle>
            <a:lvl1pPr>
              <a:defRPr/>
            </a:lvl1pPr>
          </a:lstStyle>
          <a:p>
            <a:pPr>
              <a:defRPr/>
            </a:pPr>
            <a:fld id="{79DBF5EB-F171-7D41-A017-8F98BEF4AE0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58775"/>
            <a:ext cx="2055813" cy="57705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358775"/>
            <a:ext cx="6019800" cy="57705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00113" y="1341438"/>
            <a:ext cx="381635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68863" y="1341438"/>
            <a:ext cx="381635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00113" y="1341438"/>
            <a:ext cx="381635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68863" y="1341438"/>
            <a:ext cx="381635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9"/>
          <p:cNvSpPr>
            <a:spLocks noGrp="1" noChangeArrowheads="1"/>
          </p:cNvSpPr>
          <p:nvPr>
            <p:ph type="ftr" idx="10"/>
          </p:nvPr>
        </p:nvSpPr>
        <p:spPr>
          <a:ln/>
        </p:spPr>
        <p:txBody>
          <a:bodyPr/>
          <a:lstStyle>
            <a:lvl1pPr>
              <a:defRPr/>
            </a:lvl1pPr>
          </a:lstStyle>
          <a:p>
            <a:pPr>
              <a:defRPr/>
            </a:pPr>
            <a:r>
              <a:rPr lang="en-US"/>
              <a:t>© Ocean Informatics 2008</a:t>
            </a:r>
          </a:p>
        </p:txBody>
      </p:sp>
      <p:sp>
        <p:nvSpPr>
          <p:cNvPr id="6" name="Rectangle 10"/>
          <p:cNvSpPr>
            <a:spLocks noGrp="1" noChangeArrowheads="1"/>
          </p:cNvSpPr>
          <p:nvPr>
            <p:ph type="sldNum" idx="11"/>
          </p:nvPr>
        </p:nvSpPr>
        <p:spPr>
          <a:ln/>
        </p:spPr>
        <p:txBody>
          <a:bodyPr/>
          <a:lstStyle>
            <a:lvl1pPr>
              <a:defRPr/>
            </a:lvl1pPr>
          </a:lstStyle>
          <a:p>
            <a:pPr>
              <a:defRPr/>
            </a:pPr>
            <a:fld id="{B9EE9A67-FBA7-7443-8DE5-79479A67C94A}"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58775"/>
            <a:ext cx="2055813" cy="57705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358775"/>
            <a:ext cx="6019800" cy="57705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00113" y="1341438"/>
            <a:ext cx="381635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68863" y="1341438"/>
            <a:ext cx="381635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9"/>
          <p:cNvSpPr>
            <a:spLocks noGrp="1" noChangeArrowheads="1"/>
          </p:cNvSpPr>
          <p:nvPr>
            <p:ph type="ftr" idx="10"/>
          </p:nvPr>
        </p:nvSpPr>
        <p:spPr>
          <a:ln/>
        </p:spPr>
        <p:txBody>
          <a:bodyPr/>
          <a:lstStyle>
            <a:lvl1pPr>
              <a:defRPr/>
            </a:lvl1pPr>
          </a:lstStyle>
          <a:p>
            <a:pPr>
              <a:defRPr/>
            </a:pPr>
            <a:r>
              <a:rPr lang="en-US"/>
              <a:t>© Ocean Informatics 2008</a:t>
            </a:r>
          </a:p>
        </p:txBody>
      </p:sp>
      <p:sp>
        <p:nvSpPr>
          <p:cNvPr id="8" name="Rectangle 10"/>
          <p:cNvSpPr>
            <a:spLocks noGrp="1" noChangeArrowheads="1"/>
          </p:cNvSpPr>
          <p:nvPr>
            <p:ph type="sldNum" idx="11"/>
          </p:nvPr>
        </p:nvSpPr>
        <p:spPr>
          <a:ln/>
        </p:spPr>
        <p:txBody>
          <a:bodyPr/>
          <a:lstStyle>
            <a:lvl1pPr>
              <a:defRPr/>
            </a:lvl1pPr>
          </a:lstStyle>
          <a:p>
            <a:pPr>
              <a:defRPr/>
            </a:pPr>
            <a:fld id="{8AA39EF9-DBBB-C940-A526-4E6F4437DD8D}"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58775"/>
            <a:ext cx="2055813" cy="57705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358775"/>
            <a:ext cx="6019800" cy="57705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idx="10"/>
          </p:nvPr>
        </p:nvSpPr>
        <p:spPr>
          <a:ln/>
        </p:spPr>
        <p:txBody>
          <a:bodyPr/>
          <a:lstStyle>
            <a:lvl1pPr>
              <a:defRPr/>
            </a:lvl1pPr>
          </a:lstStyle>
          <a:p>
            <a:pPr>
              <a:defRPr/>
            </a:pPr>
            <a:r>
              <a:rPr lang="en-US"/>
              <a:t>© Ocean Informatics 2008</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pPr>
              <a:defRPr/>
            </a:pPr>
            <a:endParaRPr lang="en-US"/>
          </a:p>
          <a:p>
            <a:pPr>
              <a:defRPr/>
            </a:pPr>
            <a:r>
              <a:rPr lang="en-US"/>
              <a:t>9.</a:t>
            </a:r>
            <a:fld id="{53005291-2B3C-9C40-ABF1-6A7184BE5C8D}"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endParaRPr lang="en-US"/>
          </a:p>
          <a:p>
            <a:pPr>
              <a:defRPr/>
            </a:pPr>
            <a:r>
              <a:rPr lang="en-US"/>
              <a:t>9.</a:t>
            </a:r>
            <a:fld id="{C36CE8C8-B807-2340-9FA2-4A33DD98C01F}"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endParaRPr lang="en-US"/>
          </a:p>
          <a:p>
            <a:pPr>
              <a:defRPr/>
            </a:pPr>
            <a:r>
              <a:rPr lang="en-US"/>
              <a:t>9.</a:t>
            </a:r>
            <a:fld id="{4C1F9323-AC3E-7444-8567-481DFB4C9C91}"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00113" y="1341438"/>
            <a:ext cx="381635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68863" y="1341438"/>
            <a:ext cx="381635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pPr>
              <a:defRPr/>
            </a:pPr>
            <a:endParaRPr lang="en-US"/>
          </a:p>
          <a:p>
            <a:pPr>
              <a:defRPr/>
            </a:pPr>
            <a:r>
              <a:rPr lang="en-US"/>
              <a:t>9.</a:t>
            </a:r>
            <a:fld id="{CA8FC9CE-10FB-1A4E-AFB2-7E315F1E1DC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9"/>
          <p:cNvSpPr>
            <a:spLocks noGrp="1" noChangeArrowheads="1"/>
          </p:cNvSpPr>
          <p:nvPr>
            <p:ph type="ftr" idx="10"/>
          </p:nvPr>
        </p:nvSpPr>
        <p:spPr>
          <a:ln/>
        </p:spPr>
        <p:txBody>
          <a:bodyPr/>
          <a:lstStyle>
            <a:lvl1pPr>
              <a:defRPr/>
            </a:lvl1pPr>
          </a:lstStyle>
          <a:p>
            <a:pPr>
              <a:defRPr/>
            </a:pPr>
            <a:r>
              <a:rPr lang="en-US"/>
              <a:t>© Ocean Informatics 2008</a:t>
            </a:r>
          </a:p>
        </p:txBody>
      </p:sp>
      <p:sp>
        <p:nvSpPr>
          <p:cNvPr id="4" name="Rectangle 10"/>
          <p:cNvSpPr>
            <a:spLocks noGrp="1" noChangeArrowheads="1"/>
          </p:cNvSpPr>
          <p:nvPr>
            <p:ph type="sldNum" idx="11"/>
          </p:nvPr>
        </p:nvSpPr>
        <p:spPr>
          <a:ln/>
        </p:spPr>
        <p:txBody>
          <a:bodyPr/>
          <a:lstStyle>
            <a:lvl1pPr>
              <a:defRPr/>
            </a:lvl1pPr>
          </a:lstStyle>
          <a:p>
            <a:pPr>
              <a:defRPr/>
            </a:pPr>
            <a:fld id="{3645ED67-B50F-3641-AA5E-080C78848003}"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pPr>
              <a:defRPr/>
            </a:pPr>
            <a:endParaRPr lang="en-US"/>
          </a:p>
          <a:p>
            <a:pPr>
              <a:defRPr/>
            </a:pPr>
            <a:r>
              <a:rPr lang="en-US"/>
              <a:t>9.</a:t>
            </a:r>
            <a:fld id="{F58BB8F1-8A60-AC4A-8187-77064A10AB11}"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pPr>
              <a:defRPr/>
            </a:pPr>
            <a:endParaRPr lang="en-US"/>
          </a:p>
          <a:p>
            <a:pPr>
              <a:defRPr/>
            </a:pPr>
            <a:r>
              <a:rPr lang="en-US"/>
              <a:t>9.</a:t>
            </a:r>
            <a:fld id="{9C33E900-459C-494D-8286-AF55E0FFAC6E}"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endParaRPr lang="en-US"/>
          </a:p>
          <a:p>
            <a:pPr>
              <a:defRPr/>
            </a:pPr>
            <a:r>
              <a:rPr lang="en-US"/>
              <a:t>9.</a:t>
            </a:r>
            <a:fld id="{2C83F676-E583-6B46-84DC-20B1B239E51E}"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endParaRPr lang="en-US"/>
          </a:p>
          <a:p>
            <a:pPr>
              <a:defRPr/>
            </a:pPr>
            <a:r>
              <a:rPr lang="en-US"/>
              <a:t>9.</a:t>
            </a:r>
            <a:fld id="{91FD823B-D197-8E4E-8496-A942F6695A6D}"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endParaRPr lang="en-US"/>
          </a:p>
          <a:p>
            <a:pPr>
              <a:defRPr/>
            </a:pPr>
            <a:r>
              <a:rPr lang="en-US"/>
              <a:t>9.</a:t>
            </a:r>
            <a:fld id="{65FF5BE1-D300-6947-BAA7-2981B71B9E34}"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endParaRPr lang="en-US"/>
          </a:p>
          <a:p>
            <a:pPr>
              <a:defRPr/>
            </a:pPr>
            <a:r>
              <a:rPr lang="en-US"/>
              <a:t>9.</a:t>
            </a:r>
            <a:fld id="{1903253D-7EA0-5043-A5FE-97D32633322C}"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58775"/>
            <a:ext cx="2055813" cy="57705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358775"/>
            <a:ext cx="6019800" cy="57705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pPr>
              <a:defRPr/>
            </a:pPr>
            <a:endParaRPr lang="en-US"/>
          </a:p>
          <a:p>
            <a:pPr>
              <a:defRPr/>
            </a:pPr>
            <a:r>
              <a:rPr lang="en-US"/>
              <a:t>9.</a:t>
            </a:r>
            <a:fld id="{E7E70DE7-3DE8-8145-837E-15FAE3E6E3D7}"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9"/>
          <p:cNvSpPr>
            <a:spLocks noGrp="1" noChangeArrowheads="1"/>
          </p:cNvSpPr>
          <p:nvPr>
            <p:ph type="ftr" idx="10"/>
          </p:nvPr>
        </p:nvSpPr>
        <p:spPr/>
        <p:txBody>
          <a:bodyPr/>
          <a:lstStyle>
            <a:lvl1pPr>
              <a:tabLst>
                <a:tab pos="723900" algn="l"/>
                <a:tab pos="1447800" algn="l"/>
                <a:tab pos="2171700" algn="l"/>
                <a:tab pos="2895600" algn="l"/>
              </a:tabLst>
              <a:defRPr/>
            </a:lvl1pPr>
          </a:lstStyle>
          <a:p>
            <a:pPr>
              <a:defRPr/>
            </a:pPr>
            <a:r>
              <a:rPr lang="en-US"/>
              <a:t>© Ocean Informatics 2008</a:t>
            </a:r>
          </a:p>
        </p:txBody>
      </p:sp>
      <p:sp>
        <p:nvSpPr>
          <p:cNvPr id="5" name="Rectangle 10"/>
          <p:cNvSpPr>
            <a:spLocks noGrp="1" noChangeArrowheads="1"/>
          </p:cNvSpPr>
          <p:nvPr>
            <p:ph type="sldNum" idx="11"/>
          </p:nvPr>
        </p:nvSpPr>
        <p:spPr/>
        <p:txBody>
          <a:bodyPr/>
          <a:lstStyle>
            <a:lvl1pPr>
              <a:defRPr/>
            </a:lvl1pPr>
          </a:lstStyle>
          <a:p>
            <a:pPr>
              <a:defRPr/>
            </a:pPr>
            <a:fld id="{0AC9A9E2-9E09-EE4A-89C8-7C9B69882192}"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ftr" idx="10"/>
          </p:nvPr>
        </p:nvSpPr>
        <p:spPr/>
        <p:txBody>
          <a:bodyPr/>
          <a:lstStyle>
            <a:lvl1pPr>
              <a:tabLst>
                <a:tab pos="723900" algn="l"/>
                <a:tab pos="1447800" algn="l"/>
                <a:tab pos="2171700" algn="l"/>
                <a:tab pos="2895600" algn="l"/>
              </a:tabLst>
              <a:defRPr/>
            </a:lvl1pPr>
          </a:lstStyle>
          <a:p>
            <a:pPr>
              <a:defRPr/>
            </a:pPr>
            <a:r>
              <a:rPr lang="en-US"/>
              <a:t>© Ocean Informatics 2008</a:t>
            </a:r>
          </a:p>
        </p:txBody>
      </p:sp>
      <p:sp>
        <p:nvSpPr>
          <p:cNvPr id="5" name="Rectangle 10"/>
          <p:cNvSpPr>
            <a:spLocks noGrp="1" noChangeArrowheads="1"/>
          </p:cNvSpPr>
          <p:nvPr>
            <p:ph type="sldNum" idx="11"/>
          </p:nvPr>
        </p:nvSpPr>
        <p:spPr/>
        <p:txBody>
          <a:bodyPr/>
          <a:lstStyle>
            <a:lvl1pPr>
              <a:defRPr/>
            </a:lvl1pPr>
          </a:lstStyle>
          <a:p>
            <a:pPr>
              <a:defRPr/>
            </a:pPr>
            <a:fld id="{D0C4ECA9-1A10-AC4A-853F-A49C6812E87B}" type="slidenum">
              <a:rPr lang="en-US"/>
              <a:pPr>
                <a:defRPr/>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9"/>
          <p:cNvSpPr>
            <a:spLocks noGrp="1" noChangeArrowheads="1"/>
          </p:cNvSpPr>
          <p:nvPr>
            <p:ph type="ftr" idx="10"/>
          </p:nvPr>
        </p:nvSpPr>
        <p:spPr/>
        <p:txBody>
          <a:bodyPr/>
          <a:lstStyle>
            <a:lvl1pPr>
              <a:tabLst>
                <a:tab pos="723900" algn="l"/>
                <a:tab pos="1447800" algn="l"/>
                <a:tab pos="2171700" algn="l"/>
                <a:tab pos="2895600" algn="l"/>
              </a:tabLst>
              <a:defRPr/>
            </a:lvl1pPr>
          </a:lstStyle>
          <a:p>
            <a:pPr>
              <a:defRPr/>
            </a:pPr>
            <a:r>
              <a:rPr lang="en-US"/>
              <a:t>© Ocean Informatics 2008</a:t>
            </a:r>
          </a:p>
        </p:txBody>
      </p:sp>
      <p:sp>
        <p:nvSpPr>
          <p:cNvPr id="5" name="Rectangle 10"/>
          <p:cNvSpPr>
            <a:spLocks noGrp="1" noChangeArrowheads="1"/>
          </p:cNvSpPr>
          <p:nvPr>
            <p:ph type="sldNum" idx="11"/>
          </p:nvPr>
        </p:nvSpPr>
        <p:spPr/>
        <p:txBody>
          <a:bodyPr/>
          <a:lstStyle>
            <a:lvl1pPr>
              <a:defRPr/>
            </a:lvl1pPr>
          </a:lstStyle>
          <a:p>
            <a:pPr>
              <a:defRPr/>
            </a:pPr>
            <a:fld id="{C72A7298-56B0-7D47-951B-D4467EAE2BA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idx="10"/>
          </p:nvPr>
        </p:nvSpPr>
        <p:spPr>
          <a:ln/>
        </p:spPr>
        <p:txBody>
          <a:bodyPr/>
          <a:lstStyle>
            <a:lvl1pPr>
              <a:defRPr/>
            </a:lvl1pPr>
          </a:lstStyle>
          <a:p>
            <a:pPr>
              <a:defRPr/>
            </a:pPr>
            <a:r>
              <a:rPr lang="en-US"/>
              <a:t>© Ocean Informatics 2008</a:t>
            </a:r>
          </a:p>
        </p:txBody>
      </p:sp>
      <p:sp>
        <p:nvSpPr>
          <p:cNvPr id="3" name="Rectangle 10"/>
          <p:cNvSpPr>
            <a:spLocks noGrp="1" noChangeArrowheads="1"/>
          </p:cNvSpPr>
          <p:nvPr>
            <p:ph type="sldNum" idx="11"/>
          </p:nvPr>
        </p:nvSpPr>
        <p:spPr>
          <a:ln/>
        </p:spPr>
        <p:txBody>
          <a:bodyPr/>
          <a:lstStyle>
            <a:lvl1pPr>
              <a:defRPr/>
            </a:lvl1pPr>
          </a:lstStyle>
          <a:p>
            <a:pPr>
              <a:defRPr/>
            </a:pPr>
            <a:fld id="{17B0BA8A-33E4-C941-977E-B558DF71D2F9}"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00113" y="1341438"/>
            <a:ext cx="381635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868863" y="1341438"/>
            <a:ext cx="3816350" cy="4787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9"/>
          <p:cNvSpPr>
            <a:spLocks noGrp="1" noChangeArrowheads="1"/>
          </p:cNvSpPr>
          <p:nvPr>
            <p:ph type="ftr" idx="10"/>
          </p:nvPr>
        </p:nvSpPr>
        <p:spPr/>
        <p:txBody>
          <a:bodyPr/>
          <a:lstStyle>
            <a:lvl1pPr>
              <a:tabLst>
                <a:tab pos="723900" algn="l"/>
                <a:tab pos="1447800" algn="l"/>
                <a:tab pos="2171700" algn="l"/>
                <a:tab pos="2895600" algn="l"/>
              </a:tabLst>
              <a:defRPr/>
            </a:lvl1pPr>
          </a:lstStyle>
          <a:p>
            <a:pPr>
              <a:defRPr/>
            </a:pPr>
            <a:r>
              <a:rPr lang="en-US"/>
              <a:t>© Ocean Informatics 2008</a:t>
            </a:r>
          </a:p>
        </p:txBody>
      </p:sp>
      <p:sp>
        <p:nvSpPr>
          <p:cNvPr id="6" name="Rectangle 10"/>
          <p:cNvSpPr>
            <a:spLocks noGrp="1" noChangeArrowheads="1"/>
          </p:cNvSpPr>
          <p:nvPr>
            <p:ph type="sldNum" idx="11"/>
          </p:nvPr>
        </p:nvSpPr>
        <p:spPr/>
        <p:txBody>
          <a:bodyPr/>
          <a:lstStyle>
            <a:lvl1pPr>
              <a:defRPr/>
            </a:lvl1pPr>
          </a:lstStyle>
          <a:p>
            <a:pPr>
              <a:defRPr/>
            </a:pPr>
            <a:fld id="{170D7789-74EC-5F4F-995A-4E3AFE17B92B}"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9"/>
          <p:cNvSpPr>
            <a:spLocks noGrp="1" noChangeArrowheads="1"/>
          </p:cNvSpPr>
          <p:nvPr>
            <p:ph type="ftr" idx="10"/>
          </p:nvPr>
        </p:nvSpPr>
        <p:spPr/>
        <p:txBody>
          <a:bodyPr/>
          <a:lstStyle>
            <a:lvl1pPr>
              <a:tabLst>
                <a:tab pos="723900" algn="l"/>
                <a:tab pos="1447800" algn="l"/>
                <a:tab pos="2171700" algn="l"/>
                <a:tab pos="2895600" algn="l"/>
              </a:tabLst>
              <a:defRPr/>
            </a:lvl1pPr>
          </a:lstStyle>
          <a:p>
            <a:pPr>
              <a:defRPr/>
            </a:pPr>
            <a:r>
              <a:rPr lang="en-US"/>
              <a:t>© Ocean Informatics 2008</a:t>
            </a:r>
          </a:p>
        </p:txBody>
      </p:sp>
      <p:sp>
        <p:nvSpPr>
          <p:cNvPr id="8" name="Rectangle 10"/>
          <p:cNvSpPr>
            <a:spLocks noGrp="1" noChangeArrowheads="1"/>
          </p:cNvSpPr>
          <p:nvPr>
            <p:ph type="sldNum" idx="11"/>
          </p:nvPr>
        </p:nvSpPr>
        <p:spPr/>
        <p:txBody>
          <a:bodyPr/>
          <a:lstStyle>
            <a:lvl1pPr>
              <a:defRPr/>
            </a:lvl1pPr>
          </a:lstStyle>
          <a:p>
            <a:pPr>
              <a:defRPr/>
            </a:pPr>
            <a:fld id="{5FDBB891-8CB9-274F-834A-AFF969D41032}"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9"/>
          <p:cNvSpPr>
            <a:spLocks noGrp="1" noChangeArrowheads="1"/>
          </p:cNvSpPr>
          <p:nvPr>
            <p:ph type="ftr" idx="10"/>
          </p:nvPr>
        </p:nvSpPr>
        <p:spPr/>
        <p:txBody>
          <a:bodyPr/>
          <a:lstStyle>
            <a:lvl1pPr>
              <a:tabLst>
                <a:tab pos="723900" algn="l"/>
                <a:tab pos="1447800" algn="l"/>
                <a:tab pos="2171700" algn="l"/>
                <a:tab pos="2895600" algn="l"/>
              </a:tabLst>
              <a:defRPr/>
            </a:lvl1pPr>
          </a:lstStyle>
          <a:p>
            <a:pPr>
              <a:defRPr/>
            </a:pPr>
            <a:r>
              <a:rPr lang="en-US"/>
              <a:t>© Ocean Informatics 2008</a:t>
            </a:r>
          </a:p>
        </p:txBody>
      </p:sp>
      <p:sp>
        <p:nvSpPr>
          <p:cNvPr id="4" name="Rectangle 10"/>
          <p:cNvSpPr>
            <a:spLocks noGrp="1" noChangeArrowheads="1"/>
          </p:cNvSpPr>
          <p:nvPr>
            <p:ph type="sldNum" idx="11"/>
          </p:nvPr>
        </p:nvSpPr>
        <p:spPr/>
        <p:txBody>
          <a:bodyPr/>
          <a:lstStyle>
            <a:lvl1pPr>
              <a:defRPr/>
            </a:lvl1pPr>
          </a:lstStyle>
          <a:p>
            <a:pPr>
              <a:defRPr/>
            </a:pPr>
            <a:fld id="{0F9AB6FC-C8B8-C445-B26C-003AA2AA606A}"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idx="10"/>
          </p:nvPr>
        </p:nvSpPr>
        <p:spPr/>
        <p:txBody>
          <a:bodyPr/>
          <a:lstStyle>
            <a:lvl1pPr>
              <a:tabLst>
                <a:tab pos="723900" algn="l"/>
                <a:tab pos="1447800" algn="l"/>
                <a:tab pos="2171700" algn="l"/>
                <a:tab pos="2895600" algn="l"/>
              </a:tabLst>
              <a:defRPr/>
            </a:lvl1pPr>
          </a:lstStyle>
          <a:p>
            <a:pPr>
              <a:defRPr/>
            </a:pPr>
            <a:r>
              <a:rPr lang="en-US"/>
              <a:t>© Ocean Informatics 2008</a:t>
            </a:r>
          </a:p>
        </p:txBody>
      </p:sp>
      <p:sp>
        <p:nvSpPr>
          <p:cNvPr id="3" name="Rectangle 10"/>
          <p:cNvSpPr>
            <a:spLocks noGrp="1" noChangeArrowheads="1"/>
          </p:cNvSpPr>
          <p:nvPr>
            <p:ph type="sldNum" idx="11"/>
          </p:nvPr>
        </p:nvSpPr>
        <p:spPr/>
        <p:txBody>
          <a:bodyPr/>
          <a:lstStyle>
            <a:lvl1pPr>
              <a:defRPr/>
            </a:lvl1pPr>
          </a:lstStyle>
          <a:p>
            <a:pPr>
              <a:defRPr/>
            </a:pPr>
            <a:fld id="{9EFE73A0-3937-214D-9BDB-26609B3D8C86}"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ftr" idx="10"/>
          </p:nvPr>
        </p:nvSpPr>
        <p:spPr/>
        <p:txBody>
          <a:bodyPr/>
          <a:lstStyle>
            <a:lvl1pPr>
              <a:tabLst>
                <a:tab pos="723900" algn="l"/>
                <a:tab pos="1447800" algn="l"/>
                <a:tab pos="2171700" algn="l"/>
                <a:tab pos="2895600" algn="l"/>
              </a:tabLst>
              <a:defRPr/>
            </a:lvl1pPr>
          </a:lstStyle>
          <a:p>
            <a:pPr>
              <a:defRPr/>
            </a:pPr>
            <a:r>
              <a:rPr lang="en-US"/>
              <a:t>© Ocean Informatics 2008</a:t>
            </a:r>
          </a:p>
        </p:txBody>
      </p:sp>
      <p:sp>
        <p:nvSpPr>
          <p:cNvPr id="6" name="Rectangle 10"/>
          <p:cNvSpPr>
            <a:spLocks noGrp="1" noChangeArrowheads="1"/>
          </p:cNvSpPr>
          <p:nvPr>
            <p:ph type="sldNum" idx="11"/>
          </p:nvPr>
        </p:nvSpPr>
        <p:spPr/>
        <p:txBody>
          <a:bodyPr/>
          <a:lstStyle>
            <a:lvl1pPr>
              <a:defRPr/>
            </a:lvl1pPr>
          </a:lstStyle>
          <a:p>
            <a:pPr>
              <a:defRPr/>
            </a:pPr>
            <a:fld id="{FC27A67A-769C-814B-9E49-07D2FB9FBA9E}"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ftr" idx="10"/>
          </p:nvPr>
        </p:nvSpPr>
        <p:spPr/>
        <p:txBody>
          <a:bodyPr/>
          <a:lstStyle>
            <a:lvl1pPr>
              <a:tabLst>
                <a:tab pos="723900" algn="l"/>
                <a:tab pos="1447800" algn="l"/>
                <a:tab pos="2171700" algn="l"/>
                <a:tab pos="2895600" algn="l"/>
              </a:tabLst>
              <a:defRPr/>
            </a:lvl1pPr>
          </a:lstStyle>
          <a:p>
            <a:pPr>
              <a:defRPr/>
            </a:pPr>
            <a:r>
              <a:rPr lang="en-US"/>
              <a:t>© Ocean Informatics 2008</a:t>
            </a:r>
          </a:p>
        </p:txBody>
      </p:sp>
      <p:sp>
        <p:nvSpPr>
          <p:cNvPr id="6" name="Rectangle 10"/>
          <p:cNvSpPr>
            <a:spLocks noGrp="1" noChangeArrowheads="1"/>
          </p:cNvSpPr>
          <p:nvPr>
            <p:ph type="sldNum" idx="11"/>
          </p:nvPr>
        </p:nvSpPr>
        <p:spPr/>
        <p:txBody>
          <a:bodyPr/>
          <a:lstStyle>
            <a:lvl1pPr>
              <a:defRPr/>
            </a:lvl1pPr>
          </a:lstStyle>
          <a:p>
            <a:pPr>
              <a:defRPr/>
            </a:pPr>
            <a:fld id="{BB6D2661-66FE-8140-870E-C00D67BAFA72}"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ftr" idx="10"/>
          </p:nvPr>
        </p:nvSpPr>
        <p:spPr/>
        <p:txBody>
          <a:bodyPr/>
          <a:lstStyle>
            <a:lvl1pPr>
              <a:tabLst>
                <a:tab pos="723900" algn="l"/>
                <a:tab pos="1447800" algn="l"/>
                <a:tab pos="2171700" algn="l"/>
                <a:tab pos="2895600" algn="l"/>
              </a:tabLst>
              <a:defRPr/>
            </a:lvl1pPr>
          </a:lstStyle>
          <a:p>
            <a:pPr>
              <a:defRPr/>
            </a:pPr>
            <a:r>
              <a:rPr lang="en-US"/>
              <a:t>© Ocean Informatics 2008</a:t>
            </a:r>
          </a:p>
        </p:txBody>
      </p:sp>
      <p:sp>
        <p:nvSpPr>
          <p:cNvPr id="5" name="Rectangle 10"/>
          <p:cNvSpPr>
            <a:spLocks noGrp="1" noChangeArrowheads="1"/>
          </p:cNvSpPr>
          <p:nvPr>
            <p:ph type="sldNum" idx="11"/>
          </p:nvPr>
        </p:nvSpPr>
        <p:spPr/>
        <p:txBody>
          <a:bodyPr/>
          <a:lstStyle>
            <a:lvl1pPr>
              <a:defRPr/>
            </a:lvl1pPr>
          </a:lstStyle>
          <a:p>
            <a:pPr>
              <a:defRPr/>
            </a:pPr>
            <a:fld id="{E971629D-EAD7-A749-A1EA-11A2AA14B648}"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58775"/>
            <a:ext cx="2055813" cy="57705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358775"/>
            <a:ext cx="6019800" cy="57705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9"/>
          <p:cNvSpPr>
            <a:spLocks noGrp="1" noChangeArrowheads="1"/>
          </p:cNvSpPr>
          <p:nvPr>
            <p:ph type="ftr" idx="10"/>
          </p:nvPr>
        </p:nvSpPr>
        <p:spPr/>
        <p:txBody>
          <a:bodyPr/>
          <a:lstStyle>
            <a:lvl1pPr>
              <a:tabLst>
                <a:tab pos="723900" algn="l"/>
                <a:tab pos="1447800" algn="l"/>
                <a:tab pos="2171700" algn="l"/>
                <a:tab pos="2895600" algn="l"/>
              </a:tabLst>
              <a:defRPr/>
            </a:lvl1pPr>
          </a:lstStyle>
          <a:p>
            <a:pPr>
              <a:defRPr/>
            </a:pPr>
            <a:r>
              <a:rPr lang="en-US"/>
              <a:t>© Ocean Informatics 2008</a:t>
            </a:r>
          </a:p>
        </p:txBody>
      </p:sp>
      <p:sp>
        <p:nvSpPr>
          <p:cNvPr id="5" name="Rectangle 10"/>
          <p:cNvSpPr>
            <a:spLocks noGrp="1" noChangeArrowheads="1"/>
          </p:cNvSpPr>
          <p:nvPr>
            <p:ph type="sldNum" idx="11"/>
          </p:nvPr>
        </p:nvSpPr>
        <p:spPr/>
        <p:txBody>
          <a:bodyPr/>
          <a:lstStyle>
            <a:lvl1pPr>
              <a:defRPr/>
            </a:lvl1pPr>
          </a:lstStyle>
          <a:p>
            <a:pPr>
              <a:defRPr/>
            </a:pPr>
            <a:fld id="{7C1CE064-21EB-C74D-BF36-153E08A2422D}"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GB"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lstStyle>
          <a:p>
            <a:fld id="{5D084F7F-D46C-402A-A63A-74B75CC682B7}" type="datetime1">
              <a:rPr lang="en-US" altLang="en-US" smtClean="0"/>
              <a:pPr/>
              <a:t>20/03/2013</a:t>
            </a:fld>
            <a:endParaRPr lang="en-US" altLang="en-US" dirty="0"/>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lstStyle>
          <a:p>
            <a:fld id="{D5BBC35B-A44B-4119-B8DA-DE9E3DFADA20}" type="slidenum">
              <a:rPr kumimoji="0" lang="en-US" smtClean="0"/>
              <a:pPr/>
              <a:t>‹#›</a:t>
            </a:fld>
            <a:endParaRPr kumimoji="0"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Title 6"/>
          <p:cNvSpPr>
            <a:spLocks noGrp="1"/>
          </p:cNvSpPr>
          <p:nvPr>
            <p:ph type="title"/>
          </p:nvPr>
        </p:nvSpPr>
        <p:spPr/>
        <p:txBody>
          <a:bodyPr rtlCol="0"/>
          <a:lstStyle/>
          <a:p>
            <a:r>
              <a:rPr kumimoji="0" lang="en-GB" smtClean="0"/>
              <a:t>Click to edit Master title style</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ftr" idx="10"/>
          </p:nvPr>
        </p:nvSpPr>
        <p:spPr>
          <a:ln/>
        </p:spPr>
        <p:txBody>
          <a:bodyPr/>
          <a:lstStyle>
            <a:lvl1pPr>
              <a:defRPr/>
            </a:lvl1pPr>
          </a:lstStyle>
          <a:p>
            <a:pPr>
              <a:defRPr/>
            </a:pPr>
            <a:r>
              <a:rPr lang="en-US"/>
              <a:t>© Ocean Informatics 2008</a:t>
            </a:r>
          </a:p>
        </p:txBody>
      </p:sp>
      <p:sp>
        <p:nvSpPr>
          <p:cNvPr id="6" name="Rectangle 10"/>
          <p:cNvSpPr>
            <a:spLocks noGrp="1" noChangeArrowheads="1"/>
          </p:cNvSpPr>
          <p:nvPr>
            <p:ph type="sldNum" idx="11"/>
          </p:nvPr>
        </p:nvSpPr>
        <p:spPr>
          <a:ln/>
        </p:spPr>
        <p:txBody>
          <a:bodyPr/>
          <a:lstStyle>
            <a:lvl1pPr>
              <a:defRPr/>
            </a:lvl1pPr>
          </a:lstStyle>
          <a:p>
            <a:pPr>
              <a:defRPr/>
            </a:pPr>
            <a:fld id="{F2F630C0-48C2-C24C-A81E-4BF0DDAEFBD3}"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B0A3872D-C4F7-4825-8295-139F09A3E4DF}" type="datetime1">
              <a:rPr lang="en-US" smtClean="0"/>
              <a:pPr/>
              <a:t>20/03/2013</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pPr>
              <a:defRPr/>
            </a:pPr>
            <a:r>
              <a:rPr lang="en-US" smtClean="0"/>
              <a:t>© Ocean Informatics 2008</a:t>
            </a: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endParaRPr lang="en-US" altLang="en-US" smtClean="0"/>
          </a:p>
          <a:p>
            <a:r>
              <a:rPr lang="en-US" altLang="en-US" smtClean="0"/>
              <a:t>9.</a:t>
            </a:r>
            <a:fld id="{A07B684D-090E-4CBA-9E2E-B417074A2B78}" type="slidenum">
              <a:rPr lang="en-US" altLang="en-US" smtClean="0"/>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7845BD4B-069F-4784-BF72-C07C1272AE76}" type="datetime1">
              <a:rPr lang="en-US" smtClean="0"/>
              <a:pPr/>
              <a:t>20/03/2013</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pPr>
              <a:defRPr/>
            </a:pPr>
            <a:r>
              <a:rPr lang="en-US" smtClean="0"/>
              <a:t>© Ocean Informatics 2008</a:t>
            </a: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p>
            <a:endParaRPr lang="en-US" altLang="en-US" smtClean="0"/>
          </a:p>
          <a:p>
            <a:r>
              <a:rPr lang="en-US" altLang="en-US" smtClean="0"/>
              <a:t>9.</a:t>
            </a:r>
            <a:fld id="{B81155DA-E501-48A1-BFFF-BD2EC86249D6}" type="slidenum">
              <a:rPr lang="en-US" altLang="en-US" smtClean="0"/>
              <a:pPr/>
              <a:t>‹#›</a:t>
            </a:fld>
            <a:endParaRPr lang="en-US" altLang="en-US"/>
          </a:p>
        </p:txBody>
      </p:sp>
      <p:sp>
        <p:nvSpPr>
          <p:cNvPr id="8" name="Title 7"/>
          <p:cNvSpPr>
            <a:spLocks noGrp="1"/>
          </p:cNvSpPr>
          <p:nvPr>
            <p:ph type="title"/>
          </p:nvPr>
        </p:nvSpPr>
        <p:spPr/>
        <p:txBody>
          <a:bodyPr rtlCol="0"/>
          <a:lstStyle/>
          <a:p>
            <a:r>
              <a:rPr kumimoji="0" lang="en-GB"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a:xfrm>
            <a:off x="6727032" y="6407944"/>
            <a:ext cx="1920240" cy="365760"/>
          </a:xfrm>
          <a:prstGeom prst="rect">
            <a:avLst/>
          </a:prstGeom>
        </p:spPr>
        <p:txBody>
          <a:bodyPr/>
          <a:lstStyle/>
          <a:p>
            <a:fld id="{3A02948C-5C00-48E2-AF00-FE3F7473A8F8}" type="datetime1">
              <a:rPr lang="en-US" smtClean="0"/>
              <a:pPr/>
              <a:t>20/03/2013</a:t>
            </a:fld>
            <a:endParaRPr lang="en-US"/>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p>
            <a:pPr>
              <a:defRPr/>
            </a:pPr>
            <a:r>
              <a:rPr lang="en-US" smtClean="0"/>
              <a:t>© Ocean Informatics 2008</a:t>
            </a:r>
            <a:endParaRPr lang="en-US"/>
          </a:p>
        </p:txBody>
      </p:sp>
      <p:sp>
        <p:nvSpPr>
          <p:cNvPr id="9" name="Slide Number Placeholder 8"/>
          <p:cNvSpPr>
            <a:spLocks noGrp="1"/>
          </p:cNvSpPr>
          <p:nvPr>
            <p:ph type="sldNum" sz="quarter" idx="12"/>
          </p:nvPr>
        </p:nvSpPr>
        <p:spPr>
          <a:xfrm>
            <a:off x="8647272" y="6407944"/>
            <a:ext cx="365760" cy="365125"/>
          </a:xfrm>
          <a:prstGeom prst="rect">
            <a:avLst/>
          </a:prstGeom>
        </p:spPr>
        <p:txBody>
          <a:bodyPr/>
          <a:lstStyle/>
          <a:p>
            <a:endParaRPr lang="en-US" altLang="en-US" smtClean="0"/>
          </a:p>
          <a:p>
            <a:r>
              <a:rPr lang="en-US" altLang="en-US" smtClean="0"/>
              <a:t>9.</a:t>
            </a:r>
            <a:fld id="{108C22A8-B74B-438E-B10E-3D16E9E89735}"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p>
            <a:fld id="{7A8BB8E5-2C96-45EF-B9F9-4F387C5149E7}" type="datetime1">
              <a:rPr lang="en-US" smtClean="0"/>
              <a:pPr/>
              <a:t>20/03/2013</a:t>
            </a:fld>
            <a:endParaRPr lang="en-US"/>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pPr>
              <a:defRPr/>
            </a:pPr>
            <a:r>
              <a:rPr lang="en-US" smtClean="0"/>
              <a:t>© Ocean Informatics 2008</a:t>
            </a:r>
            <a:endParaRPr lang="en-US"/>
          </a:p>
        </p:txBody>
      </p:sp>
      <p:sp>
        <p:nvSpPr>
          <p:cNvPr id="5" name="Slide Number Placeholder 4"/>
          <p:cNvSpPr>
            <a:spLocks noGrp="1"/>
          </p:cNvSpPr>
          <p:nvPr>
            <p:ph type="sldNum" sz="quarter" idx="12"/>
          </p:nvPr>
        </p:nvSpPr>
        <p:spPr>
          <a:xfrm>
            <a:off x="8647272" y="6407944"/>
            <a:ext cx="365760" cy="365125"/>
          </a:xfrm>
          <a:prstGeom prst="rect">
            <a:avLst/>
          </a:prstGeom>
        </p:spPr>
        <p:txBody>
          <a:bodyPr/>
          <a:lstStyle/>
          <a:p>
            <a:endParaRPr lang="en-US" altLang="en-US" smtClean="0"/>
          </a:p>
          <a:p>
            <a:r>
              <a:rPr lang="en-US" altLang="en-US" smtClean="0"/>
              <a:t>9.</a:t>
            </a:r>
            <a:fld id="{C6B24C78-8910-4712-8C46-A3D2138D5D14}" type="slidenum">
              <a:rPr lang="en-US" altLang="en-US" smtClean="0"/>
              <a:pPr/>
              <a:t>‹#›</a:t>
            </a:fld>
            <a:endParaRPr lang="en-US" altLang="en-US"/>
          </a:p>
        </p:txBody>
      </p:sp>
      <p:sp>
        <p:nvSpPr>
          <p:cNvPr id="6" name="Title 5"/>
          <p:cNvSpPr>
            <a:spLocks noGrp="1"/>
          </p:cNvSpPr>
          <p:nvPr>
            <p:ph type="title"/>
          </p:nvPr>
        </p:nvSpPr>
        <p:spPr/>
        <p:txBody>
          <a:bodyPr rtlCol="0"/>
          <a:lstStyle/>
          <a:p>
            <a:r>
              <a:rPr kumimoji="0" lang="en-GB"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fld id="{BDA191E0-6AC7-4E93-B58F-0DB795C620E8}" type="datetime1">
              <a:rPr lang="en-US" smtClean="0"/>
              <a:pPr/>
              <a:t>20/03/2013</a:t>
            </a:fld>
            <a:endParaRPr lang="en-US"/>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p>
            <a:pPr>
              <a:defRPr/>
            </a:pPr>
            <a:r>
              <a:rPr lang="en-US" smtClean="0"/>
              <a:t>© Ocean Informatics 2008</a:t>
            </a:r>
            <a:endParaRPr lang="en-US"/>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endParaRPr lang="en-US" altLang="en-US" smtClean="0"/>
          </a:p>
          <a:p>
            <a:r>
              <a:rPr lang="en-US" altLang="en-US" smtClean="0"/>
              <a:t>9.</a:t>
            </a:r>
            <a:fld id="{89B555C5-BEE9-4830-B08F-137223925D93}" type="slidenum">
              <a:rPr lang="en-US" altLang="en-US" smtClean="0"/>
              <a:pPr/>
              <a:t>‹#›</a:t>
            </a:fld>
            <a:endParaRPr lang="en-US" altLang="en-US"/>
          </a:p>
        </p:txBody>
      </p:sp>
    </p:spTree>
  </p:cSld>
  <p:clrMapOvr>
    <a:masterClrMapping/>
  </p:clrMapOvr>
  <p:timing>
    <p:tnLst>
      <p:par>
        <p:cTn xmlns:p14="http://schemas.microsoft.com/office/powerpoint/2010/mai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a:xfrm>
            <a:off x="6727032" y="6407944"/>
            <a:ext cx="1920240" cy="365760"/>
          </a:xfrm>
          <a:prstGeom prst="rect">
            <a:avLst/>
          </a:prstGeom>
        </p:spPr>
        <p:txBody>
          <a:bodyPr/>
          <a:lstStyle/>
          <a:p>
            <a:fld id="{37848863-2067-499E-9C57-985F9B99BDFB}" type="datetime1">
              <a:rPr lang="en-US" smtClean="0"/>
              <a:pPr/>
              <a:t>20/03/2013</a:t>
            </a:fld>
            <a:endParaRPr lang="en-US"/>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pPr>
              <a:defRPr/>
            </a:pPr>
            <a:r>
              <a:rPr lang="en-US" smtClean="0"/>
              <a:t>© Ocean Informatics 2008</a:t>
            </a: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p>
            <a:endParaRPr lang="en-US" altLang="en-US" smtClean="0"/>
          </a:p>
          <a:p>
            <a:r>
              <a:rPr lang="en-US" altLang="en-US" smtClean="0"/>
              <a:t>9.</a:t>
            </a:r>
            <a:fld id="{DBF6D21E-EA22-4859-9A1F-FE85ECA96C79}"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GB" smtClean="0"/>
              <a:t>Click icon to add picture</a:t>
            </a:r>
            <a:endParaRPr kumimoji="0" lang="en-US" dirty="0"/>
          </a:p>
        </p:txBody>
      </p:sp>
      <p:sp>
        <p:nvSpPr>
          <p:cNvPr id="5" name="Date Placeholder 4"/>
          <p:cNvSpPr>
            <a:spLocks noGrp="1"/>
          </p:cNvSpPr>
          <p:nvPr>
            <p:ph type="dt" sz="half" idx="10"/>
          </p:nvPr>
        </p:nvSpPr>
        <p:spPr>
          <a:xfrm>
            <a:off x="6727032" y="6407944"/>
            <a:ext cx="1920240" cy="365760"/>
          </a:xfrm>
          <a:prstGeom prst="rect">
            <a:avLst/>
          </a:prstGeom>
        </p:spPr>
        <p:txBody>
          <a:bodyPr/>
          <a:lstStyle>
            <a:lvl1pPr>
              <a:defRPr>
                <a:solidFill>
                  <a:schemeClr val="tx1"/>
                </a:solidFill>
              </a:defRPr>
            </a:lvl1pPr>
          </a:lstStyle>
          <a:p>
            <a:fld id="{2FB05ADC-F568-4678-8EF8-05F008490BD8}" type="datetime1">
              <a:rPr lang="en-US" smtClean="0">
                <a:solidFill>
                  <a:schemeClr val="tx1"/>
                </a:solidFill>
              </a:rPr>
              <a:pPr/>
              <a:t>20/03/2013</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lstStyle>
          <a:p>
            <a:pPr>
              <a:defRPr/>
            </a:pPr>
            <a:r>
              <a:rPr lang="en-US" smtClean="0"/>
              <a:t>© Ocean Informatics 2008</a:t>
            </a:r>
            <a:endParaRPr lang="en-US"/>
          </a:p>
        </p:txBody>
      </p:sp>
      <p:sp>
        <p:nvSpPr>
          <p:cNvPr id="7" name="Slide Number Placeholder 6"/>
          <p:cNvSpPr>
            <a:spLocks noGrp="1"/>
          </p:cNvSpPr>
          <p:nvPr>
            <p:ph type="sldNum" sz="quarter" idx="12"/>
          </p:nvPr>
        </p:nvSpPr>
        <p:spPr>
          <a:xfrm>
            <a:off x="8647272" y="6407944"/>
            <a:ext cx="365760" cy="365125"/>
          </a:xfrm>
          <a:prstGeom prst="rect">
            <a:avLst/>
          </a:prstGeom>
        </p:spPr>
        <p:txBody>
          <a:bodyPr/>
          <a:lstStyle>
            <a:lvl1pPr>
              <a:defRPr>
                <a:solidFill>
                  <a:schemeClr val="tx1"/>
                </a:solidFill>
              </a:defRPr>
            </a:lvl1pPr>
          </a:lstStyle>
          <a:p>
            <a:endParaRPr lang="en-US" altLang="en-US" smtClean="0"/>
          </a:p>
          <a:p>
            <a:r>
              <a:rPr lang="en-US" altLang="en-US" smtClean="0"/>
              <a:t>9.</a:t>
            </a:r>
            <a:fld id="{ED2EB58F-1581-41E1-94BF-4CD61A54593E}" type="slidenum">
              <a:rPr lang="en-US" altLang="en-US" smtClean="0"/>
              <a:pPr/>
              <a:t>‹#›</a:t>
            </a:fld>
            <a:endParaRPr lang="en-US"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GB"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A6770CD5-4952-4485-96D2-F3725212C0B7}" type="datetime1">
              <a:rPr lang="en-US" smtClean="0"/>
              <a:pPr/>
              <a:t>20/03/2013</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pPr>
              <a:defRPr/>
            </a:pPr>
            <a:r>
              <a:rPr lang="en-US" smtClean="0"/>
              <a:t>© Ocean Informatics 2008</a:t>
            </a: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endParaRPr lang="en-US" altLang="en-US" smtClean="0"/>
          </a:p>
          <a:p>
            <a:r>
              <a:rPr lang="en-US" altLang="en-US" smtClean="0"/>
              <a:t>9.</a:t>
            </a:r>
            <a:fld id="{3483F56B-AD23-4686-85D1-BFC8D7877F63}" type="slidenum">
              <a:rPr lang="en-US" altLang="en-US" smtClean="0"/>
              <a:pPr/>
              <a:t>‹#›</a:t>
            </a:fld>
            <a:endParaRPr lang="en-US"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CC0D4330-623A-4D33-8CCF-E0782D9B6E48}" type="datetime1">
              <a:rPr lang="en-US" smtClean="0"/>
              <a:pPr/>
              <a:t>20/03/2013</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pPr>
              <a:defRPr/>
            </a:pPr>
            <a:r>
              <a:rPr lang="en-US" smtClean="0"/>
              <a:t>© Ocean Informatics 2008</a:t>
            </a:r>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endParaRPr lang="en-US" altLang="en-US" smtClean="0"/>
          </a:p>
          <a:p>
            <a:r>
              <a:rPr lang="en-US" altLang="en-US" smtClean="0"/>
              <a:t>9.</a:t>
            </a:r>
            <a:fld id="{3BD48242-FDEF-4C7B-80F7-98D9F173A11A}"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9"/>
          <p:cNvSpPr>
            <a:spLocks noGrp="1" noChangeArrowheads="1"/>
          </p:cNvSpPr>
          <p:nvPr>
            <p:ph type="ftr" idx="10"/>
          </p:nvPr>
        </p:nvSpPr>
        <p:spPr>
          <a:ln/>
        </p:spPr>
        <p:txBody>
          <a:bodyPr/>
          <a:lstStyle>
            <a:lvl1pPr>
              <a:defRPr/>
            </a:lvl1pPr>
          </a:lstStyle>
          <a:p>
            <a:pPr>
              <a:defRPr/>
            </a:pPr>
            <a:r>
              <a:rPr lang="en-US"/>
              <a:t>© Ocean Informatics 2008</a:t>
            </a:r>
          </a:p>
        </p:txBody>
      </p:sp>
      <p:sp>
        <p:nvSpPr>
          <p:cNvPr id="6" name="Rectangle 10"/>
          <p:cNvSpPr>
            <a:spLocks noGrp="1" noChangeArrowheads="1"/>
          </p:cNvSpPr>
          <p:nvPr>
            <p:ph type="sldNum" idx="11"/>
          </p:nvPr>
        </p:nvSpPr>
        <p:spPr>
          <a:ln/>
        </p:spPr>
        <p:txBody>
          <a:bodyPr/>
          <a:lstStyle>
            <a:lvl1pPr>
              <a:defRPr/>
            </a:lvl1pPr>
          </a:lstStyle>
          <a:p>
            <a:pPr>
              <a:defRPr/>
            </a:pPr>
            <a:fld id="{F17AC253-6FA5-7A4C-8744-26F1FACB906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4"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3.jpeg"/><Relationship Id="rId14"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3.jpeg"/><Relationship Id="rId14" Type="http://schemas.openxmlformats.org/officeDocument/2006/relationships/image" Target="../media/image4.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3.jpeg"/><Relationship Id="rId14" Type="http://schemas.openxmlformats.org/officeDocument/2006/relationships/image" Target="../media/image4.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4" Type="http://schemas.openxmlformats.org/officeDocument/2006/relationships/image" Target="../media/image4.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5.jpeg"/><Relationship Id="rId14" Type="http://schemas.openxmlformats.org/officeDocument/2006/relationships/image" Target="../media/image4.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Line 1"/>
          <p:cNvSpPr>
            <a:spLocks noChangeShapeType="1"/>
          </p:cNvSpPr>
          <p:nvPr/>
        </p:nvSpPr>
        <p:spPr bwMode="auto">
          <a:xfrm>
            <a:off x="6964363" y="1198563"/>
            <a:ext cx="1587" cy="5038725"/>
          </a:xfrm>
          <a:prstGeom prst="line">
            <a:avLst/>
          </a:prstGeom>
          <a:noFill/>
          <a:ln w="9360">
            <a:solidFill>
              <a:srgbClr val="008DC9"/>
            </a:solidFill>
            <a:miter lim="800000"/>
            <a:headEnd/>
            <a:tailEnd/>
          </a:ln>
          <a:effectLst/>
        </p:spPr>
        <p:txBody>
          <a:bodyPr>
            <a:prstTxWarp prst="textNoShape">
              <a:avLst/>
            </a:prstTxWarp>
          </a:bodyPr>
          <a:lstStyle/>
          <a:p>
            <a:pPr>
              <a:buFont typeface="Times New Roman" charset="0"/>
              <a:buNone/>
              <a:defRPr/>
            </a:pPr>
            <a:endParaRPr lang="en-US" dirty="0">
              <a:latin typeface="Arial" charset="0"/>
            </a:endParaRPr>
          </a:p>
        </p:txBody>
      </p:sp>
      <p:sp>
        <p:nvSpPr>
          <p:cNvPr id="3074" name="Line 2"/>
          <p:cNvSpPr>
            <a:spLocks noChangeShapeType="1"/>
          </p:cNvSpPr>
          <p:nvPr/>
        </p:nvSpPr>
        <p:spPr bwMode="auto">
          <a:xfrm>
            <a:off x="974725" y="3251200"/>
            <a:ext cx="7558088" cy="1588"/>
          </a:xfrm>
          <a:prstGeom prst="line">
            <a:avLst/>
          </a:prstGeom>
          <a:noFill/>
          <a:ln w="6480">
            <a:solidFill>
              <a:srgbClr val="008DC9"/>
            </a:solidFill>
            <a:miter lim="800000"/>
            <a:headEnd/>
            <a:tailEnd/>
          </a:ln>
          <a:effectLst/>
        </p:spPr>
        <p:txBody>
          <a:bodyPr>
            <a:prstTxWarp prst="textNoShape">
              <a:avLst/>
            </a:prstTxWarp>
          </a:bodyPr>
          <a:lstStyle/>
          <a:p>
            <a:pPr>
              <a:buFont typeface="Times New Roman" charset="0"/>
              <a:buNone/>
              <a:defRPr/>
            </a:pPr>
            <a:endParaRPr lang="en-US" dirty="0">
              <a:latin typeface="Arial" charset="0"/>
            </a:endParaRPr>
          </a:p>
        </p:txBody>
      </p:sp>
      <p:pic>
        <p:nvPicPr>
          <p:cNvPr id="25605" name="Picture 4"/>
          <p:cNvPicPr>
            <a:picLocks noChangeAspect="1" noChangeArrowheads="1"/>
          </p:cNvPicPr>
          <p:nvPr/>
        </p:nvPicPr>
        <p:blipFill>
          <a:blip r:embed="rId13"/>
          <a:srcRect/>
          <a:stretch>
            <a:fillRect/>
          </a:stretch>
        </p:blipFill>
        <p:spPr bwMode="auto">
          <a:xfrm>
            <a:off x="7091363" y="5876925"/>
            <a:ext cx="1439862" cy="344488"/>
          </a:xfrm>
          <a:prstGeom prst="rect">
            <a:avLst/>
          </a:prstGeom>
          <a:noFill/>
          <a:ln w="9525">
            <a:noFill/>
            <a:round/>
            <a:headEnd/>
            <a:tailEnd/>
          </a:ln>
        </p:spPr>
      </p:pic>
      <p:pic>
        <p:nvPicPr>
          <p:cNvPr id="25606" name="Picture 5"/>
          <p:cNvPicPr>
            <a:picLocks noChangeAspect="1" noChangeArrowheads="1"/>
          </p:cNvPicPr>
          <p:nvPr/>
        </p:nvPicPr>
        <p:blipFill>
          <a:blip r:embed="rId14"/>
          <a:srcRect/>
          <a:stretch>
            <a:fillRect/>
          </a:stretch>
        </p:blipFill>
        <p:spPr bwMode="auto">
          <a:xfrm>
            <a:off x="7113588" y="1739900"/>
            <a:ext cx="1490662" cy="1136650"/>
          </a:xfrm>
          <a:prstGeom prst="rect">
            <a:avLst/>
          </a:prstGeom>
          <a:noFill/>
          <a:ln w="9525">
            <a:noFill/>
            <a:round/>
            <a:headEnd/>
            <a:tailEnd/>
          </a:ln>
        </p:spPr>
      </p:pic>
      <p:sp>
        <p:nvSpPr>
          <p:cNvPr id="25607" name="Rectangle 6"/>
          <p:cNvSpPr>
            <a:spLocks noGrp="1" noChangeArrowheads="1"/>
          </p:cNvSpPr>
          <p:nvPr>
            <p:ph type="title"/>
          </p:nvPr>
        </p:nvSpPr>
        <p:spPr bwMode="auto">
          <a:xfrm>
            <a:off x="457200" y="358775"/>
            <a:ext cx="8216900" cy="866775"/>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25608" name="Rectangle 7"/>
          <p:cNvSpPr>
            <a:spLocks noGrp="1" noChangeArrowheads="1"/>
          </p:cNvSpPr>
          <p:nvPr>
            <p:ph type="body" idx="1"/>
          </p:nvPr>
        </p:nvSpPr>
        <p:spPr bwMode="auto">
          <a:xfrm>
            <a:off x="900113" y="1341438"/>
            <a:ext cx="7785100" cy="47879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80" name="Text Box 8"/>
          <p:cNvSpPr txBox="1">
            <a:spLocks noChangeArrowheads="1"/>
          </p:cNvSpPr>
          <p:nvPr/>
        </p:nvSpPr>
        <p:spPr bwMode="auto">
          <a:xfrm>
            <a:off x="457200" y="6248400"/>
            <a:ext cx="2133600" cy="460375"/>
          </a:xfrm>
          <a:prstGeom prst="rect">
            <a:avLst/>
          </a:prstGeom>
          <a:noFill/>
          <a:ln w="9525">
            <a:noFill/>
            <a:round/>
            <a:headEnd/>
            <a:tailEnd/>
          </a:ln>
          <a:effectLst/>
        </p:spPr>
        <p:txBody>
          <a:bodyPr wrap="none" anchor="ctr">
            <a:prstTxWarp prst="textNoShape">
              <a:avLst/>
            </a:prstTxWarp>
          </a:bodyPr>
          <a:lstStyle/>
          <a:p>
            <a:pPr>
              <a:buFont typeface="Times New Roman" charset="0"/>
              <a:buNone/>
              <a:defRPr/>
            </a:pPr>
            <a:endParaRPr lang="en-US" dirty="0">
              <a:latin typeface="Arial" charset="0"/>
            </a:endParaRPr>
          </a:p>
        </p:txBody>
      </p:sp>
      <p:sp>
        <p:nvSpPr>
          <p:cNvPr id="3081" name="Rectangle 9"/>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Font typeface="Times New Roman" charset="0"/>
              <a:buNone/>
              <a:tabLst>
                <a:tab pos="723900" algn="l"/>
                <a:tab pos="1447800" algn="l"/>
                <a:tab pos="2171700" algn="l"/>
                <a:tab pos="2895600" algn="l"/>
              </a:tabLst>
              <a:defRPr sz="1200">
                <a:solidFill>
                  <a:srgbClr val="000000"/>
                </a:solidFill>
                <a:latin typeface="Times New Roman" charset="0"/>
                <a:ea typeface="Arial Unicode MS" charset="0"/>
                <a:cs typeface="Arial Unicode MS" charset="0"/>
              </a:defRPr>
            </a:lvl1pPr>
          </a:lstStyle>
          <a:p>
            <a:pPr>
              <a:defRPr/>
            </a:pPr>
            <a:r>
              <a:rPr lang="en-US"/>
              <a:t>© Ocean Informatics 2008</a:t>
            </a:r>
          </a:p>
        </p:txBody>
      </p:sp>
      <p:sp>
        <p:nvSpPr>
          <p:cNvPr id="3082" name="Rectangle 10"/>
          <p:cNvSpPr>
            <a:spLocks noGrp="1" noChangeArrowheads="1"/>
          </p:cNvSpPr>
          <p:nvPr>
            <p:ph type="sldNum"/>
          </p:nvPr>
        </p:nvSpPr>
        <p:spPr bwMode="auto">
          <a:xfrm>
            <a:off x="6553200" y="6248400"/>
            <a:ext cx="2132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Times New Roman" charset="0"/>
              <a:buNone/>
              <a:tabLst>
                <a:tab pos="723900" algn="l"/>
                <a:tab pos="1447800" algn="l"/>
              </a:tabLst>
              <a:defRPr sz="1000">
                <a:solidFill>
                  <a:srgbClr val="000000"/>
                </a:solidFill>
                <a:latin typeface="Times New Roman" charset="0"/>
                <a:ea typeface="Arial Unicode MS" charset="0"/>
                <a:cs typeface="Arial Unicode MS" charset="0"/>
              </a:defRPr>
            </a:lvl1pPr>
          </a:lstStyle>
          <a:p>
            <a:pPr>
              <a:defRPr/>
            </a:pPr>
            <a:fld id="{3F35A369-B9CE-C047-AA7C-DC3D5A3E6F6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itchFamily="10" charset="0"/>
        <a:defRPr sz="3000">
          <a:solidFill>
            <a:srgbClr val="292627"/>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itchFamily="10" charset="0"/>
        <a:defRPr sz="2600">
          <a:solidFill>
            <a:srgbClr val="292627"/>
          </a:solidFill>
          <a:latin typeface="+mn-lt"/>
          <a:ea typeface="+mn-ea"/>
          <a:cs typeface="+mn-cs"/>
        </a:defRPr>
      </a:lvl2pPr>
      <a:lvl3pPr marL="1143000" indent="-228600" algn="l" defTabSz="449263" rtl="0" eaLnBrk="0" fontAlgn="base" hangingPunct="0">
        <a:spcBef>
          <a:spcPts val="575"/>
        </a:spcBef>
        <a:spcAft>
          <a:spcPct val="0"/>
        </a:spcAft>
        <a:buClr>
          <a:srgbClr val="000000"/>
        </a:buClr>
        <a:buSzPct val="100000"/>
        <a:buFont typeface="Times New Roman" pitchFamily="10" charset="0"/>
        <a:defRPr sz="2300">
          <a:solidFill>
            <a:srgbClr val="292627"/>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0" charset="0"/>
        <a:defRPr sz="2000">
          <a:solidFill>
            <a:srgbClr val="292627"/>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0" charset="0"/>
        <a:defRPr sz="2000">
          <a:solidFill>
            <a:srgbClr val="292627"/>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13"/>
          <a:srcRect/>
          <a:stretch>
            <a:fillRect/>
          </a:stretch>
        </p:blipFill>
        <p:spPr bwMode="auto">
          <a:xfrm>
            <a:off x="468313" y="6207125"/>
            <a:ext cx="1262062" cy="566738"/>
          </a:xfrm>
          <a:prstGeom prst="rect">
            <a:avLst/>
          </a:prstGeom>
          <a:noFill/>
          <a:ln w="9525">
            <a:noFill/>
            <a:round/>
            <a:headEnd/>
            <a:tailEnd/>
          </a:ln>
        </p:spPr>
      </p:pic>
      <p:pic>
        <p:nvPicPr>
          <p:cNvPr id="37891" name="Picture 2"/>
          <p:cNvPicPr>
            <a:picLocks noChangeAspect="1" noChangeArrowheads="1"/>
          </p:cNvPicPr>
          <p:nvPr/>
        </p:nvPicPr>
        <p:blipFill>
          <a:blip r:embed="rId14"/>
          <a:srcRect/>
          <a:stretch>
            <a:fillRect/>
          </a:stretch>
        </p:blipFill>
        <p:spPr bwMode="auto">
          <a:xfrm>
            <a:off x="7286625" y="6265863"/>
            <a:ext cx="1428750" cy="476250"/>
          </a:xfrm>
          <a:prstGeom prst="rect">
            <a:avLst/>
          </a:prstGeom>
          <a:noFill/>
          <a:ln w="9525">
            <a:noFill/>
            <a:round/>
            <a:headEnd/>
            <a:tailEnd/>
          </a:ln>
        </p:spPr>
      </p:pic>
      <p:sp>
        <p:nvSpPr>
          <p:cNvPr id="37892" name="Rectangle 3"/>
          <p:cNvSpPr>
            <a:spLocks noGrp="1" noChangeArrowheads="1"/>
          </p:cNvSpPr>
          <p:nvPr>
            <p:ph type="title"/>
          </p:nvPr>
        </p:nvSpPr>
        <p:spPr bwMode="auto">
          <a:xfrm>
            <a:off x="457200" y="358775"/>
            <a:ext cx="8216900" cy="866775"/>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37893" name="Rectangle 4"/>
          <p:cNvSpPr>
            <a:spLocks noGrp="1" noChangeArrowheads="1"/>
          </p:cNvSpPr>
          <p:nvPr>
            <p:ph type="body" idx="1"/>
          </p:nvPr>
        </p:nvSpPr>
        <p:spPr bwMode="auto">
          <a:xfrm>
            <a:off x="900113" y="1341438"/>
            <a:ext cx="7785100" cy="47879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101" name="Rectangle 5"/>
          <p:cNvSpPr>
            <a:spLocks noGrp="1" noChangeArrowheads="1"/>
          </p:cNvSpPr>
          <p:nvPr>
            <p:ph type="ftr"/>
          </p:nvPr>
        </p:nvSpPr>
        <p:spPr bwMode="auto">
          <a:xfrm>
            <a:off x="3124200" y="6248400"/>
            <a:ext cx="2894013" cy="4572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Font typeface="Times New Roman" charset="0"/>
              <a:buNone/>
              <a:tabLst>
                <a:tab pos="723900" algn="l"/>
                <a:tab pos="1447800" algn="l"/>
                <a:tab pos="2171700" algn="l"/>
                <a:tab pos="2895600" algn="l"/>
              </a:tabLst>
              <a:defRPr sz="1200">
                <a:solidFill>
                  <a:srgbClr val="000000"/>
                </a:solidFill>
                <a:latin typeface="Times New Roman" charset="0"/>
                <a:ea typeface="Arial Unicode MS" charset="0"/>
                <a:cs typeface="Arial Unicode MS" charset="0"/>
              </a:defRPr>
            </a:lvl1pPr>
          </a:lstStyle>
          <a:p>
            <a:pPr>
              <a:defRPr/>
            </a:pPr>
            <a:r>
              <a:rPr lang="en-US"/>
              <a:t>© Ocean Informatics 2008</a:t>
            </a:r>
          </a:p>
          <a:p>
            <a:pPr>
              <a:defRPr/>
            </a:pPr>
            <a:endParaRPr lang="en-US"/>
          </a:p>
        </p:txBody>
      </p:sp>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itchFamily="10" charset="0"/>
        <a:defRPr sz="3000">
          <a:solidFill>
            <a:srgbClr val="292627"/>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itchFamily="10" charset="0"/>
        <a:defRPr sz="2600">
          <a:solidFill>
            <a:srgbClr val="292627"/>
          </a:solidFill>
          <a:latin typeface="+mn-lt"/>
          <a:ea typeface="+mn-ea"/>
          <a:cs typeface="+mn-cs"/>
        </a:defRPr>
      </a:lvl2pPr>
      <a:lvl3pPr marL="1143000" indent="-228600" algn="l" defTabSz="449263" rtl="0" eaLnBrk="0" fontAlgn="base" hangingPunct="0">
        <a:spcBef>
          <a:spcPts val="575"/>
        </a:spcBef>
        <a:spcAft>
          <a:spcPct val="0"/>
        </a:spcAft>
        <a:buClr>
          <a:srgbClr val="000000"/>
        </a:buClr>
        <a:buSzPct val="100000"/>
        <a:buFont typeface="Times New Roman" pitchFamily="10" charset="0"/>
        <a:defRPr sz="2300">
          <a:solidFill>
            <a:srgbClr val="292627"/>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0" charset="0"/>
        <a:defRPr sz="2000">
          <a:solidFill>
            <a:srgbClr val="292627"/>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0" charset="0"/>
        <a:defRPr sz="2000">
          <a:solidFill>
            <a:srgbClr val="292627"/>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13"/>
          <a:srcRect/>
          <a:stretch>
            <a:fillRect/>
          </a:stretch>
        </p:blipFill>
        <p:spPr bwMode="auto">
          <a:xfrm>
            <a:off x="468313" y="6207125"/>
            <a:ext cx="1262062" cy="566738"/>
          </a:xfrm>
          <a:prstGeom prst="rect">
            <a:avLst/>
          </a:prstGeom>
          <a:noFill/>
          <a:ln w="9525">
            <a:noFill/>
            <a:round/>
            <a:headEnd/>
            <a:tailEnd/>
          </a:ln>
        </p:spPr>
      </p:pic>
      <p:pic>
        <p:nvPicPr>
          <p:cNvPr id="50179" name="Picture 2"/>
          <p:cNvPicPr>
            <a:picLocks noChangeAspect="1" noChangeArrowheads="1"/>
          </p:cNvPicPr>
          <p:nvPr/>
        </p:nvPicPr>
        <p:blipFill>
          <a:blip r:embed="rId14"/>
          <a:srcRect/>
          <a:stretch>
            <a:fillRect/>
          </a:stretch>
        </p:blipFill>
        <p:spPr bwMode="auto">
          <a:xfrm>
            <a:off x="7286625" y="6265863"/>
            <a:ext cx="1428750" cy="476250"/>
          </a:xfrm>
          <a:prstGeom prst="rect">
            <a:avLst/>
          </a:prstGeom>
          <a:noFill/>
          <a:ln w="9525">
            <a:noFill/>
            <a:round/>
            <a:headEnd/>
            <a:tailEnd/>
          </a:ln>
        </p:spPr>
      </p:pic>
      <p:sp>
        <p:nvSpPr>
          <p:cNvPr id="50180" name="Rectangle 3"/>
          <p:cNvSpPr>
            <a:spLocks noGrp="1" noChangeArrowheads="1"/>
          </p:cNvSpPr>
          <p:nvPr>
            <p:ph type="title"/>
          </p:nvPr>
        </p:nvSpPr>
        <p:spPr bwMode="auto">
          <a:xfrm>
            <a:off x="457200" y="358775"/>
            <a:ext cx="8216900" cy="866775"/>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50181" name="Rectangle 4"/>
          <p:cNvSpPr>
            <a:spLocks noGrp="1" noChangeArrowheads="1"/>
          </p:cNvSpPr>
          <p:nvPr>
            <p:ph type="body" idx="1"/>
          </p:nvPr>
        </p:nvSpPr>
        <p:spPr bwMode="auto">
          <a:xfrm>
            <a:off x="900113" y="1341438"/>
            <a:ext cx="7785100" cy="47879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5125" name="Rectangle 5"/>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Font typeface="Times New Roman" charset="0"/>
              <a:buNone/>
              <a:tabLst>
                <a:tab pos="723900" algn="l"/>
                <a:tab pos="1447800" algn="l"/>
                <a:tab pos="2171700" algn="l"/>
                <a:tab pos="2895600" algn="l"/>
              </a:tabLst>
              <a:defRPr sz="1200">
                <a:solidFill>
                  <a:srgbClr val="000000"/>
                </a:solidFill>
                <a:latin typeface="Times New Roman" charset="0"/>
                <a:ea typeface="Arial Unicode MS" charset="0"/>
                <a:cs typeface="Arial Unicode MS" charset="0"/>
              </a:defRPr>
            </a:lvl1pPr>
          </a:lstStyle>
          <a:p>
            <a:pPr>
              <a:defRPr/>
            </a:pPr>
            <a:r>
              <a:rPr lang="en-US"/>
              <a:t>© Ocean Informatics 2008</a:t>
            </a:r>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itchFamily="10" charset="0"/>
        <a:defRPr sz="3000">
          <a:solidFill>
            <a:srgbClr val="292627"/>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itchFamily="10" charset="0"/>
        <a:defRPr sz="2600">
          <a:solidFill>
            <a:srgbClr val="292627"/>
          </a:solidFill>
          <a:latin typeface="+mn-lt"/>
          <a:ea typeface="+mn-ea"/>
          <a:cs typeface="+mn-cs"/>
        </a:defRPr>
      </a:lvl2pPr>
      <a:lvl3pPr marL="1143000" indent="-228600" algn="l" defTabSz="449263" rtl="0" eaLnBrk="0" fontAlgn="base" hangingPunct="0">
        <a:spcBef>
          <a:spcPts val="575"/>
        </a:spcBef>
        <a:spcAft>
          <a:spcPct val="0"/>
        </a:spcAft>
        <a:buClr>
          <a:srgbClr val="000000"/>
        </a:buClr>
        <a:buSzPct val="100000"/>
        <a:buFont typeface="Times New Roman" pitchFamily="10" charset="0"/>
        <a:defRPr sz="2300">
          <a:solidFill>
            <a:srgbClr val="292627"/>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0" charset="0"/>
        <a:defRPr sz="2000">
          <a:solidFill>
            <a:srgbClr val="292627"/>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0" charset="0"/>
        <a:defRPr sz="2000">
          <a:solidFill>
            <a:srgbClr val="292627"/>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2466" name="Picture 1"/>
          <p:cNvPicPr>
            <a:picLocks noChangeAspect="1" noChangeArrowheads="1"/>
          </p:cNvPicPr>
          <p:nvPr/>
        </p:nvPicPr>
        <p:blipFill>
          <a:blip r:embed="rId13"/>
          <a:srcRect/>
          <a:stretch>
            <a:fillRect/>
          </a:stretch>
        </p:blipFill>
        <p:spPr bwMode="auto">
          <a:xfrm>
            <a:off x="468313" y="6207125"/>
            <a:ext cx="1262062" cy="566738"/>
          </a:xfrm>
          <a:prstGeom prst="rect">
            <a:avLst/>
          </a:prstGeom>
          <a:noFill/>
          <a:ln w="9525">
            <a:noFill/>
            <a:round/>
            <a:headEnd/>
            <a:tailEnd/>
          </a:ln>
        </p:spPr>
      </p:pic>
      <p:pic>
        <p:nvPicPr>
          <p:cNvPr id="62467" name="Picture 2"/>
          <p:cNvPicPr>
            <a:picLocks noChangeAspect="1" noChangeArrowheads="1"/>
          </p:cNvPicPr>
          <p:nvPr/>
        </p:nvPicPr>
        <p:blipFill>
          <a:blip r:embed="rId14"/>
          <a:srcRect/>
          <a:stretch>
            <a:fillRect/>
          </a:stretch>
        </p:blipFill>
        <p:spPr bwMode="auto">
          <a:xfrm>
            <a:off x="7286625" y="6265863"/>
            <a:ext cx="1428750" cy="476250"/>
          </a:xfrm>
          <a:prstGeom prst="rect">
            <a:avLst/>
          </a:prstGeom>
          <a:noFill/>
          <a:ln w="9525">
            <a:noFill/>
            <a:round/>
            <a:headEnd/>
            <a:tailEnd/>
          </a:ln>
        </p:spPr>
      </p:pic>
      <p:sp>
        <p:nvSpPr>
          <p:cNvPr id="62468" name="Rectangle 3"/>
          <p:cNvSpPr>
            <a:spLocks noGrp="1" noChangeArrowheads="1"/>
          </p:cNvSpPr>
          <p:nvPr>
            <p:ph type="title"/>
          </p:nvPr>
        </p:nvSpPr>
        <p:spPr bwMode="auto">
          <a:xfrm>
            <a:off x="457200" y="358775"/>
            <a:ext cx="8216900" cy="866775"/>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62469" name="Rectangle 4"/>
          <p:cNvSpPr>
            <a:spLocks noGrp="1" noChangeArrowheads="1"/>
          </p:cNvSpPr>
          <p:nvPr>
            <p:ph type="body" idx="1"/>
          </p:nvPr>
        </p:nvSpPr>
        <p:spPr bwMode="auto">
          <a:xfrm>
            <a:off x="900113" y="1341438"/>
            <a:ext cx="7785100" cy="47879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6149" name="Rectangle 5"/>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Font typeface="Times New Roman" charset="0"/>
              <a:buNone/>
              <a:tabLst>
                <a:tab pos="723900" algn="l"/>
                <a:tab pos="1447800" algn="l"/>
                <a:tab pos="2171700" algn="l"/>
                <a:tab pos="2895600" algn="l"/>
              </a:tabLst>
              <a:defRPr sz="1200">
                <a:solidFill>
                  <a:srgbClr val="000000"/>
                </a:solidFill>
                <a:latin typeface="Times New Roman" charset="0"/>
                <a:ea typeface="Arial Unicode MS" charset="0"/>
                <a:cs typeface="Arial Unicode MS" charset="0"/>
              </a:defRPr>
            </a:lvl1pPr>
          </a:lstStyle>
          <a:p>
            <a:pPr>
              <a:defRPr/>
            </a:pPr>
            <a:r>
              <a:rPr lang="en-US"/>
              <a:t>© Ocean Informatics 2008</a:t>
            </a:r>
          </a:p>
        </p:txBody>
      </p:sp>
    </p:spTree>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itchFamily="10" charset="0"/>
        <a:defRPr sz="3000">
          <a:solidFill>
            <a:srgbClr val="292627"/>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itchFamily="10" charset="0"/>
        <a:defRPr sz="2600">
          <a:solidFill>
            <a:srgbClr val="292627"/>
          </a:solidFill>
          <a:latin typeface="+mn-lt"/>
          <a:ea typeface="+mn-ea"/>
          <a:cs typeface="+mn-cs"/>
        </a:defRPr>
      </a:lvl2pPr>
      <a:lvl3pPr marL="1143000" indent="-228600" algn="l" defTabSz="449263" rtl="0" eaLnBrk="0" fontAlgn="base" hangingPunct="0">
        <a:spcBef>
          <a:spcPts val="575"/>
        </a:spcBef>
        <a:spcAft>
          <a:spcPct val="0"/>
        </a:spcAft>
        <a:buClr>
          <a:srgbClr val="000000"/>
        </a:buClr>
        <a:buSzPct val="100000"/>
        <a:buFont typeface="Times New Roman" pitchFamily="10" charset="0"/>
        <a:defRPr sz="2300">
          <a:solidFill>
            <a:srgbClr val="292627"/>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0" charset="0"/>
        <a:defRPr sz="2000">
          <a:solidFill>
            <a:srgbClr val="292627"/>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0" charset="0"/>
        <a:defRPr sz="2000">
          <a:solidFill>
            <a:srgbClr val="292627"/>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4754" name="Picture 1"/>
          <p:cNvPicPr>
            <a:picLocks noChangeAspect="1" noChangeArrowheads="1"/>
          </p:cNvPicPr>
          <p:nvPr/>
        </p:nvPicPr>
        <p:blipFill>
          <a:blip r:embed="rId13"/>
          <a:srcRect/>
          <a:stretch>
            <a:fillRect/>
          </a:stretch>
        </p:blipFill>
        <p:spPr bwMode="auto">
          <a:xfrm>
            <a:off x="468313" y="6207125"/>
            <a:ext cx="1262062" cy="566738"/>
          </a:xfrm>
          <a:prstGeom prst="rect">
            <a:avLst/>
          </a:prstGeom>
          <a:noFill/>
          <a:ln w="9525">
            <a:noFill/>
            <a:round/>
            <a:headEnd/>
            <a:tailEnd/>
          </a:ln>
        </p:spPr>
      </p:pic>
      <p:pic>
        <p:nvPicPr>
          <p:cNvPr id="74755" name="Picture 2"/>
          <p:cNvPicPr>
            <a:picLocks noChangeAspect="1" noChangeArrowheads="1"/>
          </p:cNvPicPr>
          <p:nvPr/>
        </p:nvPicPr>
        <p:blipFill>
          <a:blip r:embed="rId14"/>
          <a:srcRect/>
          <a:stretch>
            <a:fillRect/>
          </a:stretch>
        </p:blipFill>
        <p:spPr bwMode="auto">
          <a:xfrm>
            <a:off x="7286625" y="6265863"/>
            <a:ext cx="1428750" cy="476250"/>
          </a:xfrm>
          <a:prstGeom prst="rect">
            <a:avLst/>
          </a:prstGeom>
          <a:noFill/>
          <a:ln w="9525">
            <a:noFill/>
            <a:round/>
            <a:headEnd/>
            <a:tailEnd/>
          </a:ln>
        </p:spPr>
      </p:pic>
      <p:sp>
        <p:nvSpPr>
          <p:cNvPr id="74756" name="Rectangle 3"/>
          <p:cNvSpPr>
            <a:spLocks noGrp="1" noChangeArrowheads="1"/>
          </p:cNvSpPr>
          <p:nvPr>
            <p:ph type="title"/>
          </p:nvPr>
        </p:nvSpPr>
        <p:spPr bwMode="auto">
          <a:xfrm>
            <a:off x="457200" y="358775"/>
            <a:ext cx="8216900" cy="866775"/>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74757" name="Rectangle 4"/>
          <p:cNvSpPr>
            <a:spLocks noGrp="1" noChangeArrowheads="1"/>
          </p:cNvSpPr>
          <p:nvPr>
            <p:ph type="body" idx="1"/>
          </p:nvPr>
        </p:nvSpPr>
        <p:spPr bwMode="auto">
          <a:xfrm>
            <a:off x="900113" y="1341438"/>
            <a:ext cx="7785100" cy="47879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7173" name="Rectangle 5"/>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Font typeface="Times New Roman" charset="0"/>
              <a:buNone/>
              <a:tabLst>
                <a:tab pos="723900" algn="l"/>
                <a:tab pos="1447800" algn="l"/>
                <a:tab pos="2171700" algn="l"/>
                <a:tab pos="2895600" algn="l"/>
              </a:tabLst>
              <a:defRPr sz="1200">
                <a:solidFill>
                  <a:srgbClr val="000000"/>
                </a:solidFill>
                <a:latin typeface="Times New Roman" charset="0"/>
                <a:ea typeface="Arial Unicode MS" charset="0"/>
                <a:cs typeface="Arial Unicode MS" charset="0"/>
              </a:defRPr>
            </a:lvl1pPr>
          </a:lstStyle>
          <a:p>
            <a:pPr>
              <a:defRPr/>
            </a:pPr>
            <a:r>
              <a:rPr lang="en-US"/>
              <a:t>© Ocean Informatics 2008</a:t>
            </a:r>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itchFamily="10" charset="0"/>
        <a:defRPr sz="3000">
          <a:solidFill>
            <a:srgbClr val="292627"/>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itchFamily="10" charset="0"/>
        <a:defRPr sz="2600">
          <a:solidFill>
            <a:srgbClr val="292627"/>
          </a:solidFill>
          <a:latin typeface="+mn-lt"/>
          <a:ea typeface="+mn-ea"/>
          <a:cs typeface="+mn-cs"/>
        </a:defRPr>
      </a:lvl2pPr>
      <a:lvl3pPr marL="1143000" indent="-228600" algn="l" defTabSz="449263" rtl="0" eaLnBrk="0" fontAlgn="base" hangingPunct="0">
        <a:spcBef>
          <a:spcPts val="575"/>
        </a:spcBef>
        <a:spcAft>
          <a:spcPct val="0"/>
        </a:spcAft>
        <a:buClr>
          <a:srgbClr val="000000"/>
        </a:buClr>
        <a:buSzPct val="100000"/>
        <a:buFont typeface="Times New Roman" pitchFamily="10" charset="0"/>
        <a:defRPr sz="2300">
          <a:solidFill>
            <a:srgbClr val="292627"/>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0" charset="0"/>
        <a:defRPr sz="2000">
          <a:solidFill>
            <a:srgbClr val="292627"/>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0" charset="0"/>
        <a:defRPr sz="2000">
          <a:solidFill>
            <a:srgbClr val="292627"/>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042" name="Picture 1"/>
          <p:cNvPicPr>
            <a:picLocks noChangeAspect="1" noChangeArrowheads="1"/>
          </p:cNvPicPr>
          <p:nvPr/>
        </p:nvPicPr>
        <p:blipFill>
          <a:blip r:embed="rId13"/>
          <a:srcRect/>
          <a:stretch>
            <a:fillRect/>
          </a:stretch>
        </p:blipFill>
        <p:spPr bwMode="auto">
          <a:xfrm>
            <a:off x="468313" y="6207125"/>
            <a:ext cx="1262062" cy="566738"/>
          </a:xfrm>
          <a:prstGeom prst="rect">
            <a:avLst/>
          </a:prstGeom>
          <a:noFill/>
          <a:ln w="9525">
            <a:noFill/>
            <a:round/>
            <a:headEnd/>
            <a:tailEnd/>
          </a:ln>
        </p:spPr>
      </p:pic>
      <p:pic>
        <p:nvPicPr>
          <p:cNvPr id="87043" name="Picture 2"/>
          <p:cNvPicPr>
            <a:picLocks noChangeAspect="1" noChangeArrowheads="1"/>
          </p:cNvPicPr>
          <p:nvPr/>
        </p:nvPicPr>
        <p:blipFill>
          <a:blip r:embed="rId14"/>
          <a:srcRect/>
          <a:stretch>
            <a:fillRect/>
          </a:stretch>
        </p:blipFill>
        <p:spPr bwMode="auto">
          <a:xfrm>
            <a:off x="7286625" y="6265863"/>
            <a:ext cx="1428750" cy="476250"/>
          </a:xfrm>
          <a:prstGeom prst="rect">
            <a:avLst/>
          </a:prstGeom>
          <a:noFill/>
          <a:ln w="9525">
            <a:noFill/>
            <a:round/>
            <a:headEnd/>
            <a:tailEnd/>
          </a:ln>
        </p:spPr>
      </p:pic>
      <p:sp>
        <p:nvSpPr>
          <p:cNvPr id="87044" name="Rectangle 3"/>
          <p:cNvSpPr>
            <a:spLocks noGrp="1" noChangeArrowheads="1"/>
          </p:cNvSpPr>
          <p:nvPr>
            <p:ph type="title"/>
          </p:nvPr>
        </p:nvSpPr>
        <p:spPr bwMode="auto">
          <a:xfrm>
            <a:off x="457200" y="358775"/>
            <a:ext cx="8216900" cy="866775"/>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87045" name="Rectangle 4"/>
          <p:cNvSpPr>
            <a:spLocks noGrp="1" noChangeArrowheads="1"/>
          </p:cNvSpPr>
          <p:nvPr>
            <p:ph type="body" idx="1"/>
          </p:nvPr>
        </p:nvSpPr>
        <p:spPr bwMode="auto">
          <a:xfrm>
            <a:off x="900113" y="1341438"/>
            <a:ext cx="7785100" cy="47879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8197" name="Rectangle 5"/>
          <p:cNvSpPr>
            <a:spLocks noGrp="1" noChangeArrowheads="1"/>
          </p:cNvSpPr>
          <p:nvPr>
            <p:ph type="sldNum"/>
          </p:nvPr>
        </p:nvSpPr>
        <p:spPr bwMode="auto">
          <a:xfrm>
            <a:off x="8128000" y="6237288"/>
            <a:ext cx="979488" cy="118903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Font typeface="Times New Roman" charset="0"/>
              <a:buNone/>
              <a:tabLst>
                <a:tab pos="723900" algn="l"/>
              </a:tabLst>
              <a:defRPr sz="2400">
                <a:solidFill>
                  <a:srgbClr val="000000"/>
                </a:solidFill>
                <a:latin typeface="Times New Roman" charset="0"/>
                <a:ea typeface="Arial Unicode MS" charset="0"/>
                <a:cs typeface="Arial Unicode MS" charset="0"/>
              </a:defRPr>
            </a:lvl1pPr>
          </a:lstStyle>
          <a:p>
            <a:pPr>
              <a:defRPr/>
            </a:pPr>
            <a:endParaRPr lang="en-US"/>
          </a:p>
          <a:p>
            <a:pPr>
              <a:defRPr/>
            </a:pPr>
            <a:r>
              <a:rPr lang="en-US"/>
              <a:t>9.</a:t>
            </a:r>
            <a:fld id="{D827BB3F-5123-5348-9458-B6FE1B86B4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itchFamily="10" charset="0"/>
        <a:defRPr sz="3000">
          <a:solidFill>
            <a:srgbClr val="292627"/>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itchFamily="10" charset="0"/>
        <a:defRPr sz="2600">
          <a:solidFill>
            <a:srgbClr val="292627"/>
          </a:solidFill>
          <a:latin typeface="+mn-lt"/>
          <a:ea typeface="+mn-ea"/>
          <a:cs typeface="+mn-cs"/>
        </a:defRPr>
      </a:lvl2pPr>
      <a:lvl3pPr marL="1143000" indent="-228600" algn="l" defTabSz="449263" rtl="0" eaLnBrk="0" fontAlgn="base" hangingPunct="0">
        <a:spcBef>
          <a:spcPts val="575"/>
        </a:spcBef>
        <a:spcAft>
          <a:spcPct val="0"/>
        </a:spcAft>
        <a:buClr>
          <a:srgbClr val="000000"/>
        </a:buClr>
        <a:buSzPct val="100000"/>
        <a:buFont typeface="Times New Roman" pitchFamily="10" charset="0"/>
        <a:defRPr sz="2300">
          <a:solidFill>
            <a:srgbClr val="292627"/>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0" charset="0"/>
        <a:defRPr sz="2000">
          <a:solidFill>
            <a:srgbClr val="292627"/>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0" charset="0"/>
        <a:defRPr sz="2000">
          <a:solidFill>
            <a:srgbClr val="292627"/>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292627"/>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p:cNvSpPr>
            <a:spLocks noGrp="1" noChangeArrowheads="1"/>
          </p:cNvSpPr>
          <p:nvPr>
            <p:ph type="body" idx="1"/>
          </p:nvPr>
        </p:nvSpPr>
        <p:spPr bwMode="auto">
          <a:xfrm>
            <a:off x="900113" y="1341438"/>
            <a:ext cx="7785100" cy="47879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9217" name="Line 1"/>
          <p:cNvSpPr>
            <a:spLocks noChangeShapeType="1"/>
          </p:cNvSpPr>
          <p:nvPr/>
        </p:nvSpPr>
        <p:spPr bwMode="auto">
          <a:xfrm>
            <a:off x="6964363" y="1198563"/>
            <a:ext cx="1587" cy="5038725"/>
          </a:xfrm>
          <a:prstGeom prst="line">
            <a:avLst/>
          </a:prstGeom>
          <a:noFill/>
          <a:ln w="9360">
            <a:solidFill>
              <a:srgbClr val="008DC9"/>
            </a:solidFill>
            <a:miter lim="800000"/>
            <a:headEnd/>
            <a:tailEnd/>
          </a:ln>
          <a:effectLst/>
        </p:spPr>
        <p:txBody>
          <a:bodyPr>
            <a:prstTxWarp prst="textNoShape">
              <a:avLst/>
            </a:prstTxWarp>
          </a:bodyPr>
          <a:lstStyle/>
          <a:p>
            <a:pPr>
              <a:buFont typeface="Times New Roman" charset="0"/>
              <a:buNone/>
              <a:defRPr/>
            </a:pPr>
            <a:endParaRPr lang="en-US" dirty="0">
              <a:latin typeface="Arial" charset="0"/>
            </a:endParaRPr>
          </a:p>
        </p:txBody>
      </p:sp>
      <p:sp>
        <p:nvSpPr>
          <p:cNvPr id="9218" name="Line 2"/>
          <p:cNvSpPr>
            <a:spLocks noChangeShapeType="1"/>
          </p:cNvSpPr>
          <p:nvPr/>
        </p:nvSpPr>
        <p:spPr bwMode="auto">
          <a:xfrm>
            <a:off x="974725" y="3251200"/>
            <a:ext cx="7558088" cy="1588"/>
          </a:xfrm>
          <a:prstGeom prst="line">
            <a:avLst/>
          </a:prstGeom>
          <a:noFill/>
          <a:ln w="6480">
            <a:solidFill>
              <a:srgbClr val="008DC9"/>
            </a:solidFill>
            <a:miter lim="800000"/>
            <a:headEnd/>
            <a:tailEnd/>
          </a:ln>
          <a:effectLst/>
        </p:spPr>
        <p:txBody>
          <a:bodyPr>
            <a:prstTxWarp prst="textNoShape">
              <a:avLst/>
            </a:prstTxWarp>
          </a:bodyPr>
          <a:lstStyle/>
          <a:p>
            <a:pPr>
              <a:buFont typeface="Times New Roman" charset="0"/>
              <a:buNone/>
              <a:defRPr/>
            </a:pPr>
            <a:endParaRPr lang="en-US" dirty="0">
              <a:latin typeface="Arial" charset="0"/>
            </a:endParaRPr>
          </a:p>
        </p:txBody>
      </p:sp>
      <p:pic>
        <p:nvPicPr>
          <p:cNvPr id="99333" name="Picture 4"/>
          <p:cNvPicPr>
            <a:picLocks noChangeAspect="1" noChangeArrowheads="1"/>
          </p:cNvPicPr>
          <p:nvPr/>
        </p:nvPicPr>
        <p:blipFill>
          <a:blip r:embed="rId13"/>
          <a:srcRect/>
          <a:stretch>
            <a:fillRect/>
          </a:stretch>
        </p:blipFill>
        <p:spPr bwMode="auto">
          <a:xfrm>
            <a:off x="7091363" y="5876925"/>
            <a:ext cx="1439862" cy="344488"/>
          </a:xfrm>
          <a:prstGeom prst="rect">
            <a:avLst/>
          </a:prstGeom>
          <a:noFill/>
          <a:ln w="9525">
            <a:noFill/>
            <a:round/>
            <a:headEnd/>
            <a:tailEnd/>
          </a:ln>
        </p:spPr>
      </p:pic>
      <p:pic>
        <p:nvPicPr>
          <p:cNvPr id="99334" name="Picture 5"/>
          <p:cNvPicPr>
            <a:picLocks noChangeAspect="1" noChangeArrowheads="1"/>
          </p:cNvPicPr>
          <p:nvPr/>
        </p:nvPicPr>
        <p:blipFill>
          <a:blip r:embed="rId14"/>
          <a:srcRect/>
          <a:stretch>
            <a:fillRect/>
          </a:stretch>
        </p:blipFill>
        <p:spPr bwMode="auto">
          <a:xfrm>
            <a:off x="7113588" y="1739900"/>
            <a:ext cx="1490662" cy="1136650"/>
          </a:xfrm>
          <a:prstGeom prst="rect">
            <a:avLst/>
          </a:prstGeom>
          <a:noFill/>
          <a:ln w="9525">
            <a:noFill/>
            <a:round/>
            <a:headEnd/>
            <a:tailEnd/>
          </a:ln>
        </p:spPr>
      </p:pic>
      <p:sp>
        <p:nvSpPr>
          <p:cNvPr id="99335" name="Rectangle 6"/>
          <p:cNvSpPr>
            <a:spLocks noGrp="1" noChangeArrowheads="1"/>
          </p:cNvSpPr>
          <p:nvPr>
            <p:ph type="title"/>
          </p:nvPr>
        </p:nvSpPr>
        <p:spPr bwMode="auto">
          <a:xfrm>
            <a:off x="457200" y="358775"/>
            <a:ext cx="8216900" cy="866775"/>
          </a:xfrm>
          <a:prstGeom prst="rect">
            <a:avLst/>
          </a:prstGeom>
          <a:noFill/>
          <a:ln w="9525">
            <a:noFill/>
            <a:round/>
            <a:headEnd/>
            <a:tailEnd/>
          </a:ln>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9224" name="Text Box 8"/>
          <p:cNvSpPr txBox="1">
            <a:spLocks noChangeArrowheads="1"/>
          </p:cNvSpPr>
          <p:nvPr/>
        </p:nvSpPr>
        <p:spPr bwMode="auto">
          <a:xfrm>
            <a:off x="457200" y="6248400"/>
            <a:ext cx="2133600" cy="460375"/>
          </a:xfrm>
          <a:prstGeom prst="rect">
            <a:avLst/>
          </a:prstGeom>
          <a:noFill/>
          <a:ln w="9525">
            <a:noFill/>
            <a:round/>
            <a:headEnd/>
            <a:tailEnd/>
          </a:ln>
          <a:effectLst/>
        </p:spPr>
        <p:txBody>
          <a:bodyPr wrap="none" anchor="ctr">
            <a:prstTxWarp prst="textNoShape">
              <a:avLst/>
            </a:prstTxWarp>
          </a:bodyPr>
          <a:lstStyle/>
          <a:p>
            <a:pPr>
              <a:buFont typeface="Times New Roman" charset="0"/>
              <a:buNone/>
              <a:defRPr/>
            </a:pPr>
            <a:endParaRPr lang="en-US" dirty="0">
              <a:latin typeface="Arial" charset="0"/>
            </a:endParaRPr>
          </a:p>
        </p:txBody>
      </p:sp>
      <p:sp>
        <p:nvSpPr>
          <p:cNvPr id="9225" name="Rectangle 9"/>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Font typeface="Times New Roman" charset="0"/>
              <a:buNone/>
              <a:defRPr sz="1200">
                <a:solidFill>
                  <a:srgbClr val="000000"/>
                </a:solidFill>
                <a:latin typeface="Times New Roman" charset="0"/>
                <a:ea typeface="Arial Unicode MS" charset="0"/>
                <a:cs typeface="Arial Unicode MS" charset="0"/>
              </a:defRPr>
            </a:lvl1pPr>
          </a:lstStyle>
          <a:p>
            <a:pPr>
              <a:defRPr/>
            </a:pPr>
            <a:r>
              <a:rPr lang="en-US"/>
              <a:t>© Ocean Informatics 2011</a:t>
            </a:r>
          </a:p>
        </p:txBody>
      </p:sp>
      <p:sp>
        <p:nvSpPr>
          <p:cNvPr id="9226" name="Rectangle 10"/>
          <p:cNvSpPr>
            <a:spLocks noGrp="1" noChangeArrowheads="1"/>
          </p:cNvSpPr>
          <p:nvPr>
            <p:ph type="sldNum"/>
          </p:nvPr>
        </p:nvSpPr>
        <p:spPr bwMode="auto">
          <a:xfrm>
            <a:off x="6553200" y="6248400"/>
            <a:ext cx="2132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Font typeface="Times New Roman" charset="0"/>
              <a:buNone/>
              <a:tabLst>
                <a:tab pos="723900" algn="l"/>
                <a:tab pos="1447800" algn="l"/>
              </a:tabLst>
              <a:defRPr sz="1000">
                <a:solidFill>
                  <a:srgbClr val="000000"/>
                </a:solidFill>
                <a:latin typeface="Times New Roman" charset="0"/>
                <a:ea typeface="Arial Unicode MS" charset="0"/>
                <a:cs typeface="Arial Unicode MS" charset="0"/>
              </a:defRPr>
            </a:lvl1pPr>
          </a:lstStyle>
          <a:p>
            <a:pPr>
              <a:defRPr/>
            </a:pPr>
            <a:fld id="{A6243518-D918-7245-AE1D-D2EB6BA19B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sldNum="0" hdr="0" dt="0"/>
  <p:txStyles>
    <p:titleStyle>
      <a:lvl1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itchFamily="10" charset="0"/>
        <a:defRPr sz="3900" b="1">
          <a:solidFill>
            <a:srgbClr val="008DC9"/>
          </a:solidFill>
          <a:latin typeface="Arial" charset="0"/>
          <a:ea typeface="Arial" charset="0"/>
          <a:cs typeface="Arial" charset="0"/>
        </a:defRPr>
      </a:lvl5pPr>
      <a:lvl6pPr marL="2514600" indent="-228600" algn="ctr" defTabSz="449263" rtl="0" fontAlgn="base">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6pPr>
      <a:lvl7pPr marL="2971800" indent="-228600" algn="ctr" defTabSz="449263" rtl="0" fontAlgn="base">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7pPr>
      <a:lvl8pPr marL="3429000" indent="-228600" algn="ctr" defTabSz="449263" rtl="0" fontAlgn="base">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8pPr>
      <a:lvl9pPr marL="3886200" indent="-228600" algn="ctr" defTabSz="449263" rtl="0" fontAlgn="base">
        <a:spcBef>
          <a:spcPct val="0"/>
        </a:spcBef>
        <a:spcAft>
          <a:spcPct val="0"/>
        </a:spcAft>
        <a:buClr>
          <a:srgbClr val="000000"/>
        </a:buClr>
        <a:buSzPct val="100000"/>
        <a:buFont typeface="Times New Roman" charset="0"/>
        <a:defRPr sz="3900" b="1">
          <a:solidFill>
            <a:srgbClr val="008DC9"/>
          </a:solidFill>
          <a:latin typeface="Arial" charset="0"/>
          <a:ea typeface="Arial" charset="0"/>
          <a:cs typeface="Arial" charset="0"/>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itchFamily="10" charset="0"/>
        <a:defRPr sz="3000">
          <a:solidFill>
            <a:srgbClr val="292627"/>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itchFamily="10" charset="0"/>
        <a:defRPr sz="2600">
          <a:solidFill>
            <a:srgbClr val="292627"/>
          </a:solidFill>
          <a:latin typeface="+mn-lt"/>
          <a:ea typeface="+mn-ea"/>
          <a:cs typeface="+mn-cs"/>
        </a:defRPr>
      </a:lvl2pPr>
      <a:lvl3pPr marL="1143000" indent="-228600" algn="l" defTabSz="449263" rtl="0" eaLnBrk="0" fontAlgn="base" hangingPunct="0">
        <a:spcBef>
          <a:spcPts val="575"/>
        </a:spcBef>
        <a:spcAft>
          <a:spcPct val="0"/>
        </a:spcAft>
        <a:buClr>
          <a:srgbClr val="000000"/>
        </a:buClr>
        <a:buSzPct val="100000"/>
        <a:buFont typeface="Times New Roman" pitchFamily="10" charset="0"/>
        <a:defRPr sz="2300">
          <a:solidFill>
            <a:srgbClr val="292627"/>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0" charset="0"/>
        <a:defRPr sz="2000">
          <a:solidFill>
            <a:srgbClr val="292627"/>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0" charset="0"/>
        <a:defRPr sz="2000">
          <a:solidFill>
            <a:srgbClr val="292627"/>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292627"/>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292627"/>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292627"/>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292627"/>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GB"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dirty="0"/>
          </a:p>
        </p:txBody>
      </p:sp>
      <p:pic>
        <p:nvPicPr>
          <p:cNvPr id="17" name="Picture 2"/>
          <p:cNvPicPr>
            <a:picLocks noChangeAspect="1" noChangeArrowheads="1"/>
          </p:cNvPicPr>
          <p:nvPr userDrawn="1"/>
        </p:nvPicPr>
        <p:blipFill>
          <a:blip r:embed="rId14"/>
          <a:srcRect/>
          <a:stretch>
            <a:fillRect/>
          </a:stretch>
        </p:blipFill>
        <p:spPr bwMode="auto">
          <a:xfrm>
            <a:off x="7286625" y="6265863"/>
            <a:ext cx="1428750" cy="47625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iming>
    <p:tnLst>
      <p:par>
        <p:cTn xmlns:p14="http://schemas.microsoft.com/office/powerpoint/2010/main" id="1" dur="indefinite" restart="never" nodeType="tmRoot"/>
      </p:par>
    </p:tnLst>
  </p:timing>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79.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www.openehr.org/" TargetMode="External"/><Relationship Id="rId4" Type="http://schemas.openxmlformats.org/officeDocument/2006/relationships/hyperlink" Target="http://www.openehr.org/knowledge" TargetMode="External"/><Relationship Id="rId5" Type="http://schemas.openxmlformats.org/officeDocument/2006/relationships/image" Target="../media/image19.png"/><Relationship Id="rId1" Type="http://schemas.openxmlformats.org/officeDocument/2006/relationships/slideLayout" Target="../slideLayouts/slideLayout84.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4.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png"/><Relationship Id="rId1" Type="http://schemas.openxmlformats.org/officeDocument/2006/relationships/slideLayout" Target="../slideLayouts/slideLayout79.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xml"/><Relationship Id="rId3"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1"/>
          <p:cNvSpPr txBox="1">
            <a:spLocks noChangeArrowheads="1"/>
          </p:cNvSpPr>
          <p:nvPr/>
        </p:nvSpPr>
        <p:spPr bwMode="auto">
          <a:xfrm>
            <a:off x="357188" y="928688"/>
            <a:ext cx="6494462" cy="2133600"/>
          </a:xfrm>
          <a:prstGeom prst="rect">
            <a:avLst/>
          </a:prstGeom>
          <a:noFill/>
          <a:ln w="9525">
            <a:noFill/>
            <a:round/>
            <a:headEnd/>
            <a:tailEnd/>
          </a:ln>
        </p:spPr>
        <p:txBody>
          <a:bodyPr anchor="b">
            <a:prstTxWarp prst="textNoShape">
              <a:avLst/>
            </a:prstTxWarp>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smtClean="0">
                <a:solidFill>
                  <a:srgbClr val="040305"/>
                </a:solidFill>
              </a:rPr>
              <a:t>openEHR Archetypes, Templates and </a:t>
            </a: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smtClean="0">
                <a:solidFill>
                  <a:srgbClr val="040305"/>
                </a:solidFill>
              </a:rPr>
              <a:t>Terminology</a:t>
            </a:r>
            <a:endParaRPr lang="en-GB" sz="3200" b="1" dirty="0">
              <a:solidFill>
                <a:srgbClr val="040305"/>
              </a:solidFill>
            </a:endParaRPr>
          </a:p>
        </p:txBody>
      </p:sp>
      <p:sp>
        <p:nvSpPr>
          <p:cNvPr id="137219" name="Text Box 2"/>
          <p:cNvSpPr txBox="1">
            <a:spLocks noChangeArrowheads="1"/>
          </p:cNvSpPr>
          <p:nvPr/>
        </p:nvSpPr>
        <p:spPr bwMode="auto">
          <a:xfrm>
            <a:off x="827584" y="3429000"/>
            <a:ext cx="5948363" cy="3144837"/>
          </a:xfrm>
          <a:prstGeom prst="rect">
            <a:avLst/>
          </a:prstGeom>
          <a:noFill/>
          <a:ln w="9525">
            <a:noFill/>
            <a:round/>
            <a:headEnd/>
            <a:tailEnd/>
          </a:ln>
        </p:spPr>
        <p:txBody>
          <a:bodyPr>
            <a:prstTxWarp prst="textNoShape">
              <a:avLst/>
            </a:prstTxWarp>
          </a:bodyPr>
          <a:lstStyle/>
          <a:p>
            <a:pPr algn="r">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2000" dirty="0">
                <a:solidFill>
                  <a:srgbClr val="292627"/>
                </a:solidFill>
              </a:rPr>
              <a:t>Dr Ian </a:t>
            </a:r>
            <a:r>
              <a:rPr lang="en-AU" sz="2000" dirty="0" smtClean="0">
                <a:solidFill>
                  <a:srgbClr val="292627"/>
                </a:solidFill>
              </a:rPr>
              <a:t>McNicoll</a:t>
            </a:r>
          </a:p>
          <a:p>
            <a:pPr algn="r">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sz="2000" dirty="0" smtClean="0">
                <a:solidFill>
                  <a:srgbClr val="292627"/>
                </a:solidFill>
              </a:rPr>
              <a:t/>
            </a:r>
            <a:br>
              <a:rPr lang="en-AU" sz="2000" dirty="0" smtClean="0">
                <a:solidFill>
                  <a:srgbClr val="292627"/>
                </a:solidFill>
              </a:rPr>
            </a:br>
            <a:r>
              <a:rPr lang="en-AU" dirty="0" smtClean="0">
                <a:solidFill>
                  <a:srgbClr val="292627"/>
                </a:solidFill>
              </a:rPr>
              <a:t>SCIMP Working Group</a:t>
            </a:r>
          </a:p>
          <a:p>
            <a:pPr algn="r">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smtClean="0">
                <a:solidFill>
                  <a:srgbClr val="292627"/>
                </a:solidFill>
              </a:rPr>
              <a:t>Director openEHR Foundation</a:t>
            </a:r>
          </a:p>
          <a:p>
            <a:pPr algn="r">
              <a:spcBef>
                <a:spcPts val="3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smtClean="0">
                <a:solidFill>
                  <a:srgbClr val="292627"/>
                </a:solidFill>
              </a:rPr>
              <a:t>Clinical </a:t>
            </a:r>
            <a:r>
              <a:rPr lang="en-AU" dirty="0">
                <a:solidFill>
                  <a:srgbClr val="292627"/>
                </a:solidFill>
              </a:rPr>
              <a:t>Modelling Consultant, Ocean </a:t>
            </a:r>
            <a:r>
              <a:rPr lang="en-AU" dirty="0" smtClean="0">
                <a:solidFill>
                  <a:srgbClr val="292627"/>
                </a:solidFill>
              </a:rPr>
              <a:t>Informatics, UK</a:t>
            </a:r>
            <a:r>
              <a:rPr lang="en-AU" sz="2800" dirty="0" smtClean="0">
                <a:solidFill>
                  <a:srgbClr val="292627"/>
                </a:solidFill>
              </a:rPr>
              <a:t/>
            </a:r>
            <a:br>
              <a:rPr lang="en-AU" sz="2800" dirty="0" smtClean="0">
                <a:solidFill>
                  <a:srgbClr val="292627"/>
                </a:solidFill>
              </a:rPr>
            </a:br>
            <a:endParaRPr lang="en-AU" sz="2800" dirty="0">
              <a:solidFill>
                <a:srgbClr val="292627"/>
              </a:solidFill>
            </a:endParaRPr>
          </a:p>
          <a:p>
            <a:pPr algn="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AU" sz="3200" dirty="0">
              <a:solidFill>
                <a:srgbClr val="292627"/>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cstate="print"/>
          <a:srcRect r="3587" b="26314"/>
          <a:stretch>
            <a:fillRect/>
          </a:stretch>
        </p:blipFill>
        <p:spPr bwMode="auto">
          <a:xfrm>
            <a:off x="714375" y="857250"/>
            <a:ext cx="8072438" cy="5000625"/>
          </a:xfrm>
          <a:prstGeom prst="rect">
            <a:avLst/>
          </a:prstGeom>
          <a:noFill/>
          <a:ln w="9525">
            <a:noFill/>
            <a:round/>
            <a:headEnd/>
            <a:tailEnd/>
          </a:ln>
          <a:effectLst/>
        </p:spPr>
      </p:pic>
      <p:sp>
        <p:nvSpPr>
          <p:cNvPr id="4" name="Footer Placeholder 3"/>
          <p:cNvSpPr>
            <a:spLocks noGrp="1"/>
          </p:cNvSpPr>
          <p:nvPr>
            <p:ph type="ftr" sz="quarter" idx="11"/>
          </p:nvPr>
        </p:nvSpPr>
        <p:spPr/>
        <p:txBody>
          <a:bodyPr/>
          <a:lstStyle/>
          <a:p>
            <a:r>
              <a:rPr lang="en-US" altLang="en-US" smtClean="0"/>
              <a:t>Copyright 2012 Ocean Informatics</a:t>
            </a:r>
            <a:endParaRPr lang="en-US" altLang="en-US" dirty="0" smtClean="0"/>
          </a:p>
        </p:txBody>
      </p:sp>
      <p:sp>
        <p:nvSpPr>
          <p:cNvPr id="6" name="Title 6"/>
          <p:cNvSpPr txBox="1">
            <a:spLocks/>
          </p:cNvSpPr>
          <p:nvPr/>
        </p:nvSpPr>
        <p:spPr>
          <a:xfrm>
            <a:off x="446856" y="341784"/>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solidFill>
                  <a:schemeClr val="tx2"/>
                </a:solidFill>
                <a:effectLst>
                  <a:outerShdw blurRad="31750" dist="25400" dir="5400000" algn="tl" rotWithShape="0">
                    <a:srgbClr val="000000">
                      <a:alpha val="25000"/>
                    </a:srgbClr>
                  </a:outerShdw>
                </a:effectLst>
                <a:latin typeface="+mj-lt"/>
                <a:ea typeface="+mj-ea"/>
                <a:cs typeface="+mj-cs"/>
              </a:rPr>
              <a:t>Traditional modelling: UML</a:t>
            </a:r>
            <a:endParaRPr kumimoji="0" lang="en-US"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cstate="print"/>
          <a:srcRect/>
          <a:stretch>
            <a:fillRect/>
          </a:stretch>
        </p:blipFill>
        <p:spPr bwMode="auto">
          <a:xfrm>
            <a:off x="539552" y="692696"/>
            <a:ext cx="7980389" cy="5200466"/>
          </a:xfrm>
          <a:prstGeom prst="rect">
            <a:avLst/>
          </a:prstGeom>
          <a:noFill/>
          <a:ln w="9525">
            <a:noFill/>
            <a:miter lim="800000"/>
            <a:headEnd/>
            <a:tailEnd/>
          </a:ln>
        </p:spPr>
      </p:pic>
      <p:sp>
        <p:nvSpPr>
          <p:cNvPr id="3" name="Title 2"/>
          <p:cNvSpPr>
            <a:spLocks noGrp="1"/>
          </p:cNvSpPr>
          <p:nvPr>
            <p:ph type="title"/>
          </p:nvPr>
        </p:nvSpPr>
        <p:spPr>
          <a:xfrm>
            <a:off x="457200" y="188640"/>
            <a:ext cx="8218488" cy="498457"/>
          </a:xfrm>
        </p:spPr>
        <p:txBody>
          <a:bodyPr>
            <a:noAutofit/>
          </a:bodyPr>
          <a:lstStyle/>
          <a:p>
            <a:r>
              <a:rPr lang="en-GB" sz="2800" dirty="0" smtClean="0"/>
              <a:t>Traditional modelling : application classes</a:t>
            </a:r>
            <a:endParaRPr lang="en-GB" sz="2800" dirty="0"/>
          </a:p>
        </p:txBody>
      </p:sp>
      <p:sp>
        <p:nvSpPr>
          <p:cNvPr id="4" name="Oval 3"/>
          <p:cNvSpPr/>
          <p:nvPr/>
        </p:nvSpPr>
        <p:spPr bwMode="auto">
          <a:xfrm>
            <a:off x="1396808" y="1835704"/>
            <a:ext cx="1214446" cy="285752"/>
          </a:xfrm>
          <a:prstGeom prst="ellipse">
            <a:avLst/>
          </a:prstGeom>
          <a:solidFill>
            <a:srgbClr val="00B8FF">
              <a:alpha val="0"/>
            </a:srgbClr>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600" b="1" i="0" u="none" strike="noStrike" cap="none" normalizeH="0" baseline="0" smtClean="0">
              <a:ln>
                <a:noFill/>
              </a:ln>
              <a:solidFill>
                <a:schemeClr val="bg1"/>
              </a:solidFill>
              <a:effectLst/>
              <a:latin typeface="Arial" charset="0"/>
              <a:cs typeface="Arial" charset="0"/>
            </a:endParaRPr>
          </a:p>
        </p:txBody>
      </p:sp>
      <p:sp>
        <p:nvSpPr>
          <p:cNvPr id="5" name="Oval 4"/>
          <p:cNvSpPr/>
          <p:nvPr/>
        </p:nvSpPr>
        <p:spPr bwMode="auto">
          <a:xfrm>
            <a:off x="1468246" y="3693092"/>
            <a:ext cx="1000132" cy="357190"/>
          </a:xfrm>
          <a:prstGeom prst="ellipse">
            <a:avLst/>
          </a:prstGeom>
          <a:solidFill>
            <a:srgbClr val="00B8FF">
              <a:alpha val="0"/>
            </a:srgbClr>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600" b="1" i="0" u="none" strike="noStrike" cap="none" normalizeH="0" baseline="0" smtClean="0">
              <a:ln>
                <a:noFill/>
              </a:ln>
              <a:solidFill>
                <a:schemeClr val="bg1"/>
              </a:solidFill>
              <a:effectLst/>
              <a:latin typeface="Arial" charset="0"/>
              <a:cs typeface="Arial" charset="0"/>
            </a:endParaRPr>
          </a:p>
        </p:txBody>
      </p:sp>
      <p:sp>
        <p:nvSpPr>
          <p:cNvPr id="6" name="Oval 5"/>
          <p:cNvSpPr/>
          <p:nvPr/>
        </p:nvSpPr>
        <p:spPr bwMode="auto">
          <a:xfrm>
            <a:off x="1396808" y="3050150"/>
            <a:ext cx="1071570" cy="285752"/>
          </a:xfrm>
          <a:prstGeom prst="ellipse">
            <a:avLst/>
          </a:prstGeom>
          <a:solidFill>
            <a:srgbClr val="00B8FF">
              <a:alpha val="0"/>
            </a:srgbClr>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600" b="1" i="0" u="none" strike="noStrike" cap="none" normalizeH="0" baseline="0" smtClean="0">
              <a:ln>
                <a:noFill/>
              </a:ln>
              <a:solidFill>
                <a:schemeClr val="bg1"/>
              </a:solidFill>
              <a:effectLst/>
              <a:latin typeface="Arial" charset="0"/>
              <a:cs typeface="Arial" charset="0"/>
            </a:endParaRPr>
          </a:p>
        </p:txBody>
      </p:sp>
      <p:sp>
        <p:nvSpPr>
          <p:cNvPr id="7" name="Oval 6"/>
          <p:cNvSpPr/>
          <p:nvPr/>
        </p:nvSpPr>
        <p:spPr bwMode="auto">
          <a:xfrm>
            <a:off x="2039750" y="1049886"/>
            <a:ext cx="919170" cy="347666"/>
          </a:xfrm>
          <a:prstGeom prst="ellipse">
            <a:avLst/>
          </a:prstGeom>
          <a:solidFill>
            <a:srgbClr val="00B8FF">
              <a:alpha val="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600" b="1" i="0" u="none" strike="noStrike" cap="none" normalizeH="0" baseline="0" smtClean="0">
              <a:ln>
                <a:noFill/>
              </a:ln>
              <a:solidFill>
                <a:schemeClr val="bg1"/>
              </a:solidFill>
              <a:effectLst/>
              <a:latin typeface="Arial" charset="0"/>
              <a:cs typeface="Arial" charset="0"/>
            </a:endParaRPr>
          </a:p>
        </p:txBody>
      </p:sp>
      <p:sp>
        <p:nvSpPr>
          <p:cNvPr id="8" name="Oval 7"/>
          <p:cNvSpPr/>
          <p:nvPr/>
        </p:nvSpPr>
        <p:spPr bwMode="auto">
          <a:xfrm>
            <a:off x="1539684" y="2335770"/>
            <a:ext cx="919170" cy="347666"/>
          </a:xfrm>
          <a:prstGeom prst="ellipse">
            <a:avLst/>
          </a:prstGeom>
          <a:solidFill>
            <a:srgbClr val="00B8FF">
              <a:alpha val="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600" b="1" i="0" u="none" strike="noStrike" cap="none" normalizeH="0" baseline="0" smtClean="0">
              <a:ln>
                <a:noFill/>
              </a:ln>
              <a:solidFill>
                <a:schemeClr val="bg1"/>
              </a:solidFill>
              <a:effectLst/>
              <a:latin typeface="Arial" charset="0"/>
              <a:cs typeface="Arial" charset="0"/>
            </a:endParaRPr>
          </a:p>
        </p:txBody>
      </p:sp>
      <p:sp>
        <p:nvSpPr>
          <p:cNvPr id="9" name="Oval 8"/>
          <p:cNvSpPr/>
          <p:nvPr/>
        </p:nvSpPr>
        <p:spPr bwMode="auto">
          <a:xfrm>
            <a:off x="1396808" y="2692960"/>
            <a:ext cx="919170" cy="347666"/>
          </a:xfrm>
          <a:prstGeom prst="ellipse">
            <a:avLst/>
          </a:prstGeom>
          <a:solidFill>
            <a:srgbClr val="00B8FF">
              <a:alpha val="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600" b="1" i="0" u="none" strike="noStrike" cap="none" normalizeH="0" baseline="0" smtClean="0">
              <a:ln>
                <a:noFill/>
              </a:ln>
              <a:solidFill>
                <a:schemeClr val="bg1"/>
              </a:solidFill>
              <a:effectLst/>
              <a:latin typeface="Arial" charset="0"/>
              <a:cs typeface="Arial" charset="0"/>
            </a:endParaRPr>
          </a:p>
        </p:txBody>
      </p:sp>
      <p:sp>
        <p:nvSpPr>
          <p:cNvPr id="10" name="Oval 9"/>
          <p:cNvSpPr/>
          <p:nvPr/>
        </p:nvSpPr>
        <p:spPr bwMode="auto">
          <a:xfrm>
            <a:off x="1539684" y="3335902"/>
            <a:ext cx="919170" cy="347666"/>
          </a:xfrm>
          <a:prstGeom prst="ellipse">
            <a:avLst/>
          </a:prstGeom>
          <a:solidFill>
            <a:srgbClr val="00B8FF">
              <a:alpha val="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600" b="1" i="0" u="none" strike="noStrike" cap="none" normalizeH="0" baseline="0" smtClean="0">
              <a:ln>
                <a:noFill/>
              </a:ln>
              <a:solidFill>
                <a:schemeClr val="bg1"/>
              </a:solidFill>
              <a:effectLst/>
              <a:latin typeface="Arial" charset="0"/>
              <a:cs typeface="Arial" charset="0"/>
            </a:endParaRPr>
          </a:p>
        </p:txBody>
      </p:sp>
      <p:sp>
        <p:nvSpPr>
          <p:cNvPr id="11" name="Oval 10"/>
          <p:cNvSpPr/>
          <p:nvPr/>
        </p:nvSpPr>
        <p:spPr bwMode="auto">
          <a:xfrm>
            <a:off x="1396808" y="3978844"/>
            <a:ext cx="919170" cy="347666"/>
          </a:xfrm>
          <a:prstGeom prst="ellipse">
            <a:avLst/>
          </a:prstGeom>
          <a:solidFill>
            <a:srgbClr val="00B8FF">
              <a:alpha val="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600" b="1" i="0" u="none" strike="noStrike" cap="none" normalizeH="0" baseline="0" smtClean="0">
              <a:ln>
                <a:noFill/>
              </a:ln>
              <a:solidFill>
                <a:schemeClr val="bg1"/>
              </a:solidFill>
              <a:effectLst/>
              <a:latin typeface="Arial" charset="0"/>
              <a:cs typeface="Arial" charset="0"/>
            </a:endParaRPr>
          </a:p>
        </p:txBody>
      </p:sp>
      <p:sp>
        <p:nvSpPr>
          <p:cNvPr id="12" name="Oval 11"/>
          <p:cNvSpPr/>
          <p:nvPr/>
        </p:nvSpPr>
        <p:spPr bwMode="auto">
          <a:xfrm>
            <a:off x="1611122" y="4264596"/>
            <a:ext cx="1643074" cy="347666"/>
          </a:xfrm>
          <a:prstGeom prst="ellipse">
            <a:avLst/>
          </a:prstGeom>
          <a:solidFill>
            <a:srgbClr val="00B8FF">
              <a:alpha val="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600" b="1" i="0" u="none" strike="noStrike" cap="none" normalizeH="0" baseline="0" smtClean="0">
              <a:ln>
                <a:noFill/>
              </a:ln>
              <a:solidFill>
                <a:schemeClr val="bg1"/>
              </a:solidFill>
              <a:effectLst/>
              <a:latin typeface="Arial" charset="0"/>
              <a:cs typeface="Arial" charset="0"/>
            </a:endParaRPr>
          </a:p>
        </p:txBody>
      </p:sp>
      <p:sp>
        <p:nvSpPr>
          <p:cNvPr id="13" name="Oval 12"/>
          <p:cNvSpPr/>
          <p:nvPr/>
        </p:nvSpPr>
        <p:spPr bwMode="auto">
          <a:xfrm>
            <a:off x="1468246" y="4621786"/>
            <a:ext cx="1143008" cy="347666"/>
          </a:xfrm>
          <a:prstGeom prst="ellipse">
            <a:avLst/>
          </a:prstGeom>
          <a:solidFill>
            <a:srgbClr val="00B8FF">
              <a:alpha val="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600" b="1" i="0" u="none" strike="noStrike" cap="none" normalizeH="0" baseline="0" smtClean="0">
              <a:ln>
                <a:noFill/>
              </a:ln>
              <a:solidFill>
                <a:schemeClr val="bg1"/>
              </a:solidFill>
              <a:effectLst/>
              <a:latin typeface="Arial" charset="0"/>
              <a:cs typeface="Arial" charset="0"/>
            </a:endParaRPr>
          </a:p>
        </p:txBody>
      </p:sp>
      <p:sp>
        <p:nvSpPr>
          <p:cNvPr id="14" name="Oval 13"/>
          <p:cNvSpPr/>
          <p:nvPr/>
        </p:nvSpPr>
        <p:spPr bwMode="auto">
          <a:xfrm>
            <a:off x="1396808" y="4907538"/>
            <a:ext cx="1071570" cy="347666"/>
          </a:xfrm>
          <a:prstGeom prst="ellipse">
            <a:avLst/>
          </a:prstGeom>
          <a:solidFill>
            <a:srgbClr val="00B8FF">
              <a:alpha val="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600" b="1" i="0" u="none" strike="noStrike" cap="none" normalizeH="0" baseline="0" smtClean="0">
              <a:ln>
                <a:noFill/>
              </a:ln>
              <a:solidFill>
                <a:schemeClr val="bg1"/>
              </a:solidFill>
              <a:effectLst/>
              <a:latin typeface="Arial" charset="0"/>
              <a:cs typeface="Arial" charset="0"/>
            </a:endParaRPr>
          </a:p>
        </p:txBody>
      </p:sp>
      <p:sp>
        <p:nvSpPr>
          <p:cNvPr id="15" name="Oval 14"/>
          <p:cNvSpPr/>
          <p:nvPr/>
        </p:nvSpPr>
        <p:spPr bwMode="auto">
          <a:xfrm>
            <a:off x="1396808" y="5264728"/>
            <a:ext cx="919170" cy="347666"/>
          </a:xfrm>
          <a:prstGeom prst="ellipse">
            <a:avLst/>
          </a:prstGeom>
          <a:solidFill>
            <a:srgbClr val="00B8FF">
              <a:alpha val="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600" b="1" i="0" u="none" strike="noStrike" cap="none" normalizeH="0" baseline="0" smtClean="0">
              <a:ln>
                <a:noFill/>
              </a:ln>
              <a:solidFill>
                <a:schemeClr val="bg1"/>
              </a:solidFill>
              <a:effectLst/>
              <a:latin typeface="Arial" charset="0"/>
              <a:cs typeface="Arial" charset="0"/>
            </a:endParaRPr>
          </a:p>
        </p:txBody>
      </p:sp>
      <p:sp>
        <p:nvSpPr>
          <p:cNvPr id="16" name="Oval 15"/>
          <p:cNvSpPr/>
          <p:nvPr/>
        </p:nvSpPr>
        <p:spPr bwMode="auto">
          <a:xfrm>
            <a:off x="1396808" y="5550480"/>
            <a:ext cx="919170" cy="347666"/>
          </a:xfrm>
          <a:prstGeom prst="ellipse">
            <a:avLst/>
          </a:prstGeom>
          <a:solidFill>
            <a:srgbClr val="00B8FF">
              <a:alpha val="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600" b="1" i="0" u="none" strike="noStrike" cap="none" normalizeH="0" baseline="0" smtClean="0">
              <a:ln>
                <a:noFill/>
              </a:ln>
              <a:solidFill>
                <a:schemeClr val="bg1"/>
              </a:solidFill>
              <a:effectLst/>
              <a:latin typeface="Arial" charset="0"/>
              <a:cs typeface="Arial" charset="0"/>
            </a:endParaRPr>
          </a:p>
        </p:txBody>
      </p:sp>
      <p:sp>
        <p:nvSpPr>
          <p:cNvPr id="17" name="Oval 16"/>
          <p:cNvSpPr/>
          <p:nvPr/>
        </p:nvSpPr>
        <p:spPr bwMode="auto">
          <a:xfrm>
            <a:off x="1396808" y="2121456"/>
            <a:ext cx="1214446" cy="285752"/>
          </a:xfrm>
          <a:prstGeom prst="ellipse">
            <a:avLst/>
          </a:prstGeom>
          <a:solidFill>
            <a:srgbClr val="00B8FF">
              <a:alpha val="0"/>
            </a:srgbClr>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Arial" charset="0"/>
              <a:buNone/>
              <a:tabLst/>
            </a:pPr>
            <a:endParaRPr kumimoji="0" lang="en-GB" sz="1600" b="1" i="0" u="none" strike="noStrike" cap="none" normalizeH="0" baseline="0" smtClean="0">
              <a:ln>
                <a:noFill/>
              </a:ln>
              <a:solidFill>
                <a:schemeClr val="bg1"/>
              </a:solidFill>
              <a:effectLst/>
              <a:latin typeface="Arial" charset="0"/>
              <a:cs typeface="Arial" charset="0"/>
            </a:endParaRPr>
          </a:p>
        </p:txBody>
      </p:sp>
      <p:sp>
        <p:nvSpPr>
          <p:cNvPr id="18" name="Footer Placeholder 17"/>
          <p:cNvSpPr>
            <a:spLocks noGrp="1"/>
          </p:cNvSpPr>
          <p:nvPr>
            <p:ph type="ftr" sz="quarter" idx="4294967295"/>
          </p:nvPr>
        </p:nvSpPr>
        <p:spPr>
          <a:xfrm>
            <a:off x="4380072" y="6407944"/>
            <a:ext cx="2350681" cy="365125"/>
          </a:xfrm>
          <a:prstGeom prst="rect">
            <a:avLst/>
          </a:prstGeom>
        </p:spPr>
        <p:txBody>
          <a:bodyPr/>
          <a:lstStyle/>
          <a:p>
            <a:r>
              <a:rPr lang="en-US" altLang="en-US" smtClean="0"/>
              <a:t>Copyright 2012 Ocean Informatics</a:t>
            </a:r>
            <a:endParaRPr lang="en-US" alt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in)">
                                      <p:cBhvr>
                                        <p:cTn id="11" dur="500"/>
                                        <p:tgtEl>
                                          <p:spTgt spid="17"/>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in)">
                                      <p:cBhvr>
                                        <p:cTn id="24" dur="500"/>
                                        <p:tgtEl>
                                          <p:spTgt spid="7"/>
                                        </p:tgtEl>
                                      </p:cBhvr>
                                    </p:animEffect>
                                  </p:childTnLst>
                                </p:cTn>
                              </p:par>
                            </p:childTnLst>
                          </p:cTn>
                        </p:par>
                        <p:par>
                          <p:cTn id="25" fill="hold">
                            <p:stCondLst>
                              <p:cond delay="500"/>
                            </p:stCondLst>
                            <p:childTnLst>
                              <p:par>
                                <p:cTn id="26" presetID="4"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500"/>
                                        <p:tgtEl>
                                          <p:spTgt spid="8"/>
                                        </p:tgtEl>
                                      </p:cBhvr>
                                    </p:animEffect>
                                  </p:childTnLst>
                                </p:cTn>
                              </p:par>
                            </p:childTnLst>
                          </p:cTn>
                        </p:par>
                        <p:par>
                          <p:cTn id="29" fill="hold">
                            <p:stCondLst>
                              <p:cond delay="1000"/>
                            </p:stCondLst>
                            <p:childTnLst>
                              <p:par>
                                <p:cTn id="30" presetID="4" presetClass="entr" presetSubtype="16"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par>
                          <p:cTn id="33" fill="hold">
                            <p:stCondLst>
                              <p:cond delay="1500"/>
                            </p:stCondLst>
                            <p:childTnLst>
                              <p:par>
                                <p:cTn id="34" presetID="4"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500"/>
                                        <p:tgtEl>
                                          <p:spTgt spid="10"/>
                                        </p:tgtEl>
                                      </p:cBhvr>
                                    </p:animEffect>
                                  </p:childTnLst>
                                </p:cTn>
                              </p:par>
                            </p:childTnLst>
                          </p:cTn>
                        </p:par>
                        <p:par>
                          <p:cTn id="37" fill="hold">
                            <p:stCondLst>
                              <p:cond delay="2000"/>
                            </p:stCondLst>
                            <p:childTnLst>
                              <p:par>
                                <p:cTn id="38" presetID="4"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ox(in)">
                                      <p:cBhvr>
                                        <p:cTn id="40" dur="500"/>
                                        <p:tgtEl>
                                          <p:spTgt spid="11"/>
                                        </p:tgtEl>
                                      </p:cBhvr>
                                    </p:animEffect>
                                  </p:childTnLst>
                                </p:cTn>
                              </p:par>
                            </p:childTnLst>
                          </p:cTn>
                        </p:par>
                        <p:par>
                          <p:cTn id="41" fill="hold">
                            <p:stCondLst>
                              <p:cond delay="2500"/>
                            </p:stCondLst>
                            <p:childTnLst>
                              <p:par>
                                <p:cTn id="42" presetID="4"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par>
                          <p:cTn id="45" fill="hold">
                            <p:stCondLst>
                              <p:cond delay="3000"/>
                            </p:stCondLst>
                            <p:childTnLst>
                              <p:par>
                                <p:cTn id="46" presetID="4" presetClass="entr" presetSubtype="16"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ox(in)">
                                      <p:cBhvr>
                                        <p:cTn id="48" dur="500"/>
                                        <p:tgtEl>
                                          <p:spTgt spid="13"/>
                                        </p:tgtEl>
                                      </p:cBhvr>
                                    </p:animEffect>
                                  </p:childTnLst>
                                </p:cTn>
                              </p:par>
                            </p:childTnLst>
                          </p:cTn>
                        </p:par>
                        <p:par>
                          <p:cTn id="49" fill="hold">
                            <p:stCondLst>
                              <p:cond delay="3500"/>
                            </p:stCondLst>
                            <p:childTnLst>
                              <p:par>
                                <p:cTn id="50" presetID="4" presetClass="entr" presetSubtype="16"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ox(in)">
                                      <p:cBhvr>
                                        <p:cTn id="52" dur="500"/>
                                        <p:tgtEl>
                                          <p:spTgt spid="14"/>
                                        </p:tgtEl>
                                      </p:cBhvr>
                                    </p:animEffect>
                                  </p:childTnLst>
                                </p:cTn>
                              </p:par>
                            </p:childTnLst>
                          </p:cTn>
                        </p:par>
                        <p:par>
                          <p:cTn id="53" fill="hold">
                            <p:stCondLst>
                              <p:cond delay="4000"/>
                            </p:stCondLst>
                            <p:childTnLst>
                              <p:par>
                                <p:cTn id="54" presetID="4" presetClass="entr" presetSubtype="16"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ox(in)">
                                      <p:cBhvr>
                                        <p:cTn id="56" dur="500"/>
                                        <p:tgtEl>
                                          <p:spTgt spid="15"/>
                                        </p:tgtEl>
                                      </p:cBhvr>
                                    </p:animEffect>
                                  </p:childTnLst>
                                </p:cTn>
                              </p:par>
                            </p:childTnLst>
                          </p:cTn>
                        </p:par>
                        <p:par>
                          <p:cTn id="57" fill="hold">
                            <p:stCondLst>
                              <p:cond delay="4500"/>
                            </p:stCondLst>
                            <p:childTnLst>
                              <p:par>
                                <p:cTn id="58" presetID="4"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ox(in)">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a:xfrm>
            <a:off x="900113" y="1341438"/>
            <a:ext cx="7786687" cy="2879725"/>
          </a:xfrm>
        </p:spPr>
        <p:txBody>
          <a:bodyPr/>
          <a:lstStyle/>
          <a:p>
            <a:pPr marL="508000"/>
            <a:r>
              <a:rPr lang="en-AU" sz="2800"/>
              <a:t>The components of the Reference Model are like LEGO </a:t>
            </a:r>
            <a:r>
              <a:rPr lang="en-AU" sz="2800">
                <a:solidFill>
                  <a:srgbClr val="0066FF"/>
                </a:solidFill>
              </a:rPr>
              <a:t>brick specifications</a:t>
            </a:r>
            <a:endParaRPr lang="en-AU" sz="2700"/>
          </a:p>
          <a:p>
            <a:pPr marL="508000"/>
            <a:r>
              <a:rPr lang="en-AU" sz="2800"/>
              <a:t>Archetypes = </a:t>
            </a:r>
            <a:r>
              <a:rPr lang="en-AU" sz="2800">
                <a:solidFill>
                  <a:srgbClr val="0066FF"/>
                </a:solidFill>
              </a:rPr>
              <a:t>instructions/designs</a:t>
            </a:r>
            <a:r>
              <a:rPr lang="en-AU" sz="2800"/>
              <a:t> constraining the use of LEGO pieces to create meaningful structures</a:t>
            </a:r>
            <a:r>
              <a:rPr lang="en-AU"/>
              <a:t>  </a:t>
            </a:r>
            <a:endParaRPr lang="en-US"/>
          </a:p>
        </p:txBody>
      </p:sp>
      <p:sp>
        <p:nvSpPr>
          <p:cNvPr id="15362" name="Rectangle 2"/>
          <p:cNvSpPr>
            <a:spLocks noGrp="1" noChangeArrowheads="1"/>
          </p:cNvSpPr>
          <p:nvPr>
            <p:ph type="title"/>
          </p:nvPr>
        </p:nvSpPr>
        <p:spPr>
          <a:xfrm>
            <a:off x="457200" y="358775"/>
            <a:ext cx="8218488" cy="693738"/>
          </a:xfrm>
        </p:spPr>
        <p:txBody>
          <a:bodyPr>
            <a:normAutofit fontScale="90000"/>
          </a:bodyPr>
          <a:lstStyle/>
          <a:p>
            <a:pPr>
              <a:buFont typeface="Times New Roman" charset="0"/>
              <a:buNone/>
              <a:defRPr/>
            </a:pPr>
            <a:r>
              <a:rPr lang="en-AU" sz="4000"/>
              <a:t>Principle</a:t>
            </a:r>
            <a:endParaRPr lang="en-US" sz="4000"/>
          </a:p>
        </p:txBody>
      </p:sp>
      <p:pic>
        <p:nvPicPr>
          <p:cNvPr id="160772" name="Picture 4" descr="Building blocks (D)"/>
          <p:cNvPicPr>
            <a:picLocks noChangeAspect="1" noChangeArrowheads="1"/>
          </p:cNvPicPr>
          <p:nvPr/>
        </p:nvPicPr>
        <p:blipFill>
          <a:blip r:embed="rId3"/>
          <a:srcRect/>
          <a:stretch>
            <a:fillRect/>
          </a:stretch>
        </p:blipFill>
        <p:spPr bwMode="auto">
          <a:xfrm>
            <a:off x="3505200" y="4195763"/>
            <a:ext cx="2590800" cy="1943100"/>
          </a:xfrm>
          <a:prstGeom prst="rect">
            <a:avLst/>
          </a:prstGeom>
          <a:noFill/>
          <a:ln w="9525">
            <a:noFill/>
            <a:miter lim="800000"/>
            <a:headEnd/>
            <a:tailEnd/>
          </a:ln>
        </p:spPr>
      </p:pic>
      <p:pic>
        <p:nvPicPr>
          <p:cNvPr id="407557" name="Picture 5" descr="Helicopter (D)"/>
          <p:cNvPicPr>
            <a:picLocks noChangeAspect="1" noChangeArrowheads="1"/>
          </p:cNvPicPr>
          <p:nvPr/>
        </p:nvPicPr>
        <p:blipFill>
          <a:blip r:embed="rId4"/>
          <a:srcRect/>
          <a:stretch>
            <a:fillRect/>
          </a:stretch>
        </p:blipFill>
        <p:spPr bwMode="auto">
          <a:xfrm>
            <a:off x="457200" y="4195763"/>
            <a:ext cx="2590800" cy="1944687"/>
          </a:xfrm>
          <a:prstGeom prst="rect">
            <a:avLst/>
          </a:prstGeom>
          <a:noFill/>
          <a:ln w="9525">
            <a:noFill/>
            <a:miter lim="800000"/>
            <a:headEnd/>
            <a:tailEnd/>
          </a:ln>
        </p:spPr>
      </p:pic>
      <p:pic>
        <p:nvPicPr>
          <p:cNvPr id="407558" name="Picture 6" descr="Chicken (D)"/>
          <p:cNvPicPr>
            <a:picLocks noChangeAspect="1" noChangeArrowheads="1"/>
          </p:cNvPicPr>
          <p:nvPr/>
        </p:nvPicPr>
        <p:blipFill>
          <a:blip r:embed="rId5"/>
          <a:srcRect/>
          <a:stretch>
            <a:fillRect/>
          </a:stretch>
        </p:blipFill>
        <p:spPr bwMode="auto">
          <a:xfrm>
            <a:off x="6553200" y="3814763"/>
            <a:ext cx="2000250" cy="2362200"/>
          </a:xfrm>
          <a:prstGeom prst="rect">
            <a:avLst/>
          </a:prstGeom>
          <a:noFill/>
          <a:ln w="9525">
            <a:noFill/>
            <a:miter lim="800000"/>
            <a:headEnd/>
            <a:tailEnd/>
          </a:ln>
        </p:spPr>
      </p:pic>
      <p:sp>
        <p:nvSpPr>
          <p:cNvPr id="407559" name="AutoShape 7"/>
          <p:cNvSpPr>
            <a:spLocks noChangeArrowheads="1"/>
          </p:cNvSpPr>
          <p:nvPr/>
        </p:nvSpPr>
        <p:spPr bwMode="auto">
          <a:xfrm rot="10800000">
            <a:off x="2339975" y="5373688"/>
            <a:ext cx="1871663" cy="7191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DDEBCF"/>
              </a:gs>
              <a:gs pos="50000">
                <a:srgbClr val="9CB86E"/>
              </a:gs>
              <a:gs pos="100000">
                <a:srgbClr val="156B13"/>
              </a:gs>
            </a:gsLst>
            <a:lin ang="2700000"/>
          </a:gradFill>
          <a:ln w="9525">
            <a:solidFill>
              <a:schemeClr val="tx1"/>
            </a:solidFill>
            <a:miter lim="800000"/>
            <a:headEnd/>
            <a:tailEnd/>
          </a:ln>
        </p:spPr>
        <p:txBody>
          <a:bodyPr rot="10800000" wrap="none" anchor="ctr">
            <a:prstTxWarp prst="textNoShape">
              <a:avLst/>
            </a:prstTxWarp>
          </a:bodyPr>
          <a:lstStyle/>
          <a:p>
            <a:pPr algn="ctr"/>
            <a:r>
              <a:rPr lang="en-US"/>
              <a:t>Archetype A</a:t>
            </a:r>
          </a:p>
        </p:txBody>
      </p:sp>
      <p:sp>
        <p:nvSpPr>
          <p:cNvPr id="407560" name="AutoShape 8"/>
          <p:cNvSpPr>
            <a:spLocks noChangeArrowheads="1"/>
          </p:cNvSpPr>
          <p:nvPr/>
        </p:nvSpPr>
        <p:spPr bwMode="auto">
          <a:xfrm rot="10800000" flipH="1">
            <a:off x="5435600" y="5373688"/>
            <a:ext cx="1797050" cy="7191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DDEBCF"/>
              </a:gs>
              <a:gs pos="50000">
                <a:srgbClr val="9CB86E"/>
              </a:gs>
              <a:gs pos="100000">
                <a:srgbClr val="156B13"/>
              </a:gs>
            </a:gsLst>
            <a:lin ang="2700000"/>
          </a:gradFill>
          <a:ln w="9525">
            <a:solidFill>
              <a:schemeClr val="tx1"/>
            </a:solidFill>
            <a:miter lim="800000"/>
            <a:headEnd/>
            <a:tailEnd/>
          </a:ln>
        </p:spPr>
        <p:txBody>
          <a:bodyPr rot="10800000" wrap="none" anchor="ctr">
            <a:prstTxWarp prst="textNoShape">
              <a:avLst/>
            </a:prstTxWarp>
          </a:bodyPr>
          <a:lstStyle/>
          <a:p>
            <a:pPr algn="ctr"/>
            <a:r>
              <a:rPr lang="en-US"/>
              <a:t>Archetype B</a:t>
            </a:r>
          </a:p>
        </p:txBody>
      </p:sp>
      <p:sp>
        <p:nvSpPr>
          <p:cNvPr id="407561" name="Text Box 9"/>
          <p:cNvSpPr txBox="1">
            <a:spLocks noChangeArrowheads="1"/>
          </p:cNvSpPr>
          <p:nvPr/>
        </p:nvSpPr>
        <p:spPr bwMode="auto">
          <a:xfrm>
            <a:off x="3851275" y="3573463"/>
            <a:ext cx="2012950" cy="641350"/>
          </a:xfrm>
          <a:prstGeom prst="rect">
            <a:avLst/>
          </a:prstGeom>
          <a:noFill/>
          <a:ln w="9525">
            <a:noFill/>
            <a:miter lim="800000"/>
            <a:headEnd/>
            <a:tailEnd/>
          </a:ln>
        </p:spPr>
        <p:txBody>
          <a:bodyPr wrap="none">
            <a:prstTxWarp prst="textNoShape">
              <a:avLst/>
            </a:prstTxWarp>
            <a:spAutoFit/>
          </a:bodyPr>
          <a:lstStyle/>
          <a:p>
            <a:pPr algn="ctr"/>
            <a:r>
              <a:rPr lang="en-US"/>
              <a:t>Information model</a:t>
            </a:r>
          </a:p>
          <a:p>
            <a:pPr algn="ctr"/>
            <a:r>
              <a:rPr lang="en-GB"/>
              <a:t>Instances</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75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407559"/>
                                        </p:tgtEl>
                                        <p:attrNameLst>
                                          <p:attrName>style.visibility</p:attrName>
                                        </p:attrNameLst>
                                      </p:cBhvr>
                                      <p:to>
                                        <p:strVal val="visible"/>
                                      </p:to>
                                    </p:set>
                                    <p:animEffect transition="in" filter="wipe(right)">
                                      <p:cBhvr>
                                        <p:cTn id="11" dur="500"/>
                                        <p:tgtEl>
                                          <p:spTgt spid="40755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07557"/>
                                        </p:tgtEl>
                                        <p:attrNameLst>
                                          <p:attrName>style.visibility</p:attrName>
                                        </p:attrNameLst>
                                      </p:cBhvr>
                                      <p:to>
                                        <p:strVal val="visible"/>
                                      </p:to>
                                    </p:set>
                                    <p:animEffect transition="in" filter="fade">
                                      <p:cBhvr>
                                        <p:cTn id="15" dur="2000"/>
                                        <p:tgtEl>
                                          <p:spTgt spid="40755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07560"/>
                                        </p:tgtEl>
                                        <p:attrNameLst>
                                          <p:attrName>style.visibility</p:attrName>
                                        </p:attrNameLst>
                                      </p:cBhvr>
                                      <p:to>
                                        <p:strVal val="visible"/>
                                      </p:to>
                                    </p:set>
                                    <p:animEffect transition="in" filter="wipe(left)">
                                      <p:cBhvr>
                                        <p:cTn id="20" dur="500"/>
                                        <p:tgtEl>
                                          <p:spTgt spid="407560"/>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07558"/>
                                        </p:tgtEl>
                                        <p:attrNameLst>
                                          <p:attrName>style.visibility</p:attrName>
                                        </p:attrNameLst>
                                      </p:cBhvr>
                                      <p:to>
                                        <p:strVal val="visible"/>
                                      </p:to>
                                    </p:set>
                                    <p:animEffect transition="in" filter="fade">
                                      <p:cBhvr>
                                        <p:cTn id="24" dur="2000"/>
                                        <p:tgtEl>
                                          <p:spTgt spid="407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9" grpId="0" animBg="1"/>
      <p:bldP spid="407560" grpId="0" animBg="1"/>
      <p:bldP spid="4075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4380072" y="6407944"/>
            <a:ext cx="2350681" cy="365125"/>
          </a:xfrm>
          <a:prstGeom prst="rect">
            <a:avLst/>
          </a:prstGeom>
        </p:spPr>
        <p:txBody>
          <a:bodyPr/>
          <a:lstStyle/>
          <a:p>
            <a:r>
              <a:rPr lang="en-US" altLang="en-US" smtClean="0"/>
              <a:t>Copyright 2012 Ocean Informatics</a:t>
            </a:r>
            <a:endParaRPr lang="en-US" altLang="en-US" dirty="0" smtClean="0"/>
          </a:p>
        </p:txBody>
      </p:sp>
      <p:sp>
        <p:nvSpPr>
          <p:cNvPr id="9222" name="Rectangle 3"/>
          <p:cNvSpPr>
            <a:spLocks noGrp="1" noChangeArrowheads="1"/>
          </p:cNvSpPr>
          <p:nvPr>
            <p:ph type="title"/>
          </p:nvPr>
        </p:nvSpPr>
        <p:spPr>
          <a:xfrm>
            <a:off x="457200" y="274638"/>
            <a:ext cx="8229600" cy="1249362"/>
          </a:xfrm>
        </p:spPr>
        <p:txBody>
          <a:bodyPr>
            <a:normAutofit/>
          </a:bodyPr>
          <a:lstStyle/>
          <a:p>
            <a:r>
              <a:rPr lang="en-AU" dirty="0" smtClean="0"/>
              <a:t>openEHR: Multi-level modelling </a:t>
            </a:r>
            <a:endParaRPr lang="en-US" dirty="0" smtClean="0"/>
          </a:p>
        </p:txBody>
      </p:sp>
      <p:pic>
        <p:nvPicPr>
          <p:cNvPr id="28" name="Picture 2"/>
          <p:cNvPicPr>
            <a:picLocks noChangeAspect="1" noChangeArrowheads="1"/>
          </p:cNvPicPr>
          <p:nvPr/>
        </p:nvPicPr>
        <p:blipFill>
          <a:blip r:embed="rId3" cstate="print"/>
          <a:srcRect/>
          <a:stretch>
            <a:fillRect/>
          </a:stretch>
        </p:blipFill>
        <p:spPr bwMode="auto">
          <a:xfrm>
            <a:off x="1981200" y="1524000"/>
            <a:ext cx="5903168" cy="4503546"/>
          </a:xfrm>
          <a:prstGeom prst="rect">
            <a:avLst/>
          </a:prstGeom>
          <a:noFill/>
          <a:ln w="9525">
            <a:noFill/>
            <a:miter lim="800000"/>
            <a:headEnd/>
            <a:tailEnd/>
          </a:ln>
          <a:effectLst/>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normAutofit fontScale="92500"/>
          </a:bodyPr>
          <a:lstStyle/>
          <a:p>
            <a:r>
              <a:rPr lang="en-AU" dirty="0" smtClean="0"/>
              <a:t>Dictionary definition … “a model or prototype”</a:t>
            </a:r>
          </a:p>
          <a:p>
            <a:endParaRPr lang="en-AU" dirty="0" smtClean="0"/>
          </a:p>
          <a:p>
            <a:r>
              <a:rPr lang="en-AU" dirty="0" smtClean="0"/>
              <a:t>Computable models of discrete clinical concepts</a:t>
            </a:r>
          </a:p>
          <a:p>
            <a:pPr lvl="1"/>
            <a:r>
              <a:rPr lang="en-AU" dirty="0" smtClean="0"/>
              <a:t>Familiar components of a health record</a:t>
            </a:r>
          </a:p>
          <a:p>
            <a:pPr lvl="2"/>
            <a:r>
              <a:rPr lang="en-AU" dirty="0" smtClean="0"/>
              <a:t>Blood pressure,  Body weight, Symptom</a:t>
            </a:r>
          </a:p>
          <a:p>
            <a:pPr lvl="2"/>
            <a:r>
              <a:rPr lang="en-AU" dirty="0" smtClean="0"/>
              <a:t>Medication order, Family history</a:t>
            </a:r>
          </a:p>
          <a:p>
            <a:pPr lvl="2"/>
            <a:r>
              <a:rPr lang="en-AU" dirty="0" smtClean="0"/>
              <a:t>Prostate cancer histopathology result</a:t>
            </a:r>
          </a:p>
          <a:p>
            <a:pPr lvl="2"/>
            <a:endParaRPr lang="en-AU" dirty="0" smtClean="0"/>
          </a:p>
          <a:p>
            <a:r>
              <a:rPr lang="en-AU" dirty="0" smtClean="0"/>
              <a:t>‘Maximal dataset’ philosophy</a:t>
            </a:r>
          </a:p>
          <a:p>
            <a:pPr lvl="1"/>
            <a:r>
              <a:rPr lang="en-AU" dirty="0" smtClean="0"/>
              <a:t>Capture as many clinical perspectives as possible</a:t>
            </a:r>
          </a:p>
          <a:p>
            <a:pPr lvl="1"/>
            <a:r>
              <a:rPr lang="en-AU" dirty="0" smtClean="0"/>
              <a:t>Universal use case</a:t>
            </a:r>
          </a:p>
        </p:txBody>
      </p:sp>
      <p:sp>
        <p:nvSpPr>
          <p:cNvPr id="4" name="Footer Placeholder 3"/>
          <p:cNvSpPr>
            <a:spLocks noGrp="1"/>
          </p:cNvSpPr>
          <p:nvPr>
            <p:ph type="ftr" sz="quarter" idx="4294967295"/>
          </p:nvPr>
        </p:nvSpPr>
        <p:spPr>
          <a:xfrm>
            <a:off x="4380072" y="6407944"/>
            <a:ext cx="2350681" cy="365125"/>
          </a:xfrm>
          <a:prstGeom prst="rect">
            <a:avLst/>
          </a:prstGeom>
        </p:spPr>
        <p:txBody>
          <a:bodyPr/>
          <a:lstStyle/>
          <a:p>
            <a:r>
              <a:rPr lang="en-US" altLang="en-US" smtClean="0"/>
              <a:t>Copyright 2012 Ocean Informatics</a:t>
            </a:r>
            <a:endParaRPr lang="en-US" altLang="en-US" dirty="0" smtClean="0"/>
          </a:p>
        </p:txBody>
      </p:sp>
      <p:sp>
        <p:nvSpPr>
          <p:cNvPr id="13314" name="Rectangle 2"/>
          <p:cNvSpPr>
            <a:spLocks noGrp="1" noChangeArrowheads="1"/>
          </p:cNvSpPr>
          <p:nvPr>
            <p:ph type="title"/>
          </p:nvPr>
        </p:nvSpPr>
        <p:spPr/>
        <p:txBody>
          <a:bodyPr/>
          <a:lstStyle/>
          <a:p>
            <a:r>
              <a:rPr lang="en-AU" dirty="0" smtClean="0"/>
              <a:t>openEHR Archetypes</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1"/>
          <p:cNvPicPr>
            <a:picLocks noChangeAspect="1" noChangeArrowheads="1"/>
          </p:cNvPicPr>
          <p:nvPr/>
        </p:nvPicPr>
        <p:blipFill>
          <a:blip r:embed="rId3"/>
          <a:srcRect/>
          <a:stretch>
            <a:fillRect/>
          </a:stretch>
        </p:blipFill>
        <p:spPr bwMode="auto">
          <a:xfrm>
            <a:off x="857250" y="309563"/>
            <a:ext cx="7542213" cy="6332537"/>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4380072" y="6407944"/>
            <a:ext cx="2350681" cy="365125"/>
          </a:xfrm>
          <a:prstGeom prst="rect">
            <a:avLst/>
          </a:prstGeom>
        </p:spPr>
        <p:txBody>
          <a:bodyPr/>
          <a:lstStyle/>
          <a:p>
            <a:r>
              <a:rPr lang="en-US" altLang="en-US" smtClean="0"/>
              <a:t>Copyright 2012 Ocean Informatics</a:t>
            </a:r>
            <a:endParaRPr lang="en-US" altLang="en-US" dirty="0" smtClean="0"/>
          </a:p>
        </p:txBody>
      </p:sp>
      <p:pic>
        <p:nvPicPr>
          <p:cNvPr id="4" name="Picture 3"/>
          <p:cNvPicPr>
            <a:picLocks noChangeAspect="1"/>
          </p:cNvPicPr>
          <p:nvPr/>
        </p:nvPicPr>
        <p:blipFill>
          <a:blip r:embed="rId3"/>
          <a:stretch>
            <a:fillRect/>
          </a:stretch>
        </p:blipFill>
        <p:spPr>
          <a:xfrm>
            <a:off x="152400" y="152400"/>
            <a:ext cx="8730939" cy="6019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1"/>
          <p:cNvSpPr txBox="1">
            <a:spLocks noChangeArrowheads="1"/>
          </p:cNvSpPr>
          <p:nvPr/>
        </p:nvSpPr>
        <p:spPr bwMode="auto">
          <a:xfrm>
            <a:off x="500063" y="-15875"/>
            <a:ext cx="8158162" cy="944563"/>
          </a:xfrm>
          <a:prstGeom prst="rect">
            <a:avLst/>
          </a:prstGeom>
          <a:noFill/>
          <a:ln w="9525">
            <a:noFill/>
            <a:round/>
            <a:headEnd/>
            <a:tailEnd/>
          </a:ln>
        </p:spPr>
        <p:txBody>
          <a:bodyPr anchor="b">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dirty="0">
                <a:solidFill>
                  <a:srgbClr val="008DC9"/>
                </a:solidFill>
              </a:rPr>
              <a:t>Clinical Knowledge Manager – Web review tool</a:t>
            </a:r>
            <a:br>
              <a:rPr lang="en-GB" sz="2800" b="1" dirty="0">
                <a:solidFill>
                  <a:srgbClr val="008DC9"/>
                </a:solidFill>
              </a:rPr>
            </a:br>
            <a:r>
              <a:rPr lang="en-GB" sz="2800" b="1" dirty="0">
                <a:solidFill>
                  <a:srgbClr val="7E9CE8"/>
                </a:solidFill>
                <a:hlinkClick r:id="rId3"/>
              </a:rPr>
              <a:t> </a:t>
            </a:r>
            <a:r>
              <a:rPr lang="en-GB" sz="2000" b="1" dirty="0" smtClean="0">
                <a:solidFill>
                  <a:srgbClr val="7E9CE8"/>
                </a:solidFill>
                <a:hlinkClick r:id="rId4"/>
              </a:rPr>
              <a:t>www.openehr.org/ckm</a:t>
            </a:r>
            <a:endParaRPr lang="en-GB" sz="2000" b="1" dirty="0">
              <a:solidFill>
                <a:srgbClr val="7E9CE8"/>
              </a:solidFill>
              <a:hlinkClick r:id="rId4"/>
            </a:endParaRPr>
          </a:p>
        </p:txBody>
      </p:sp>
      <p:sp>
        <p:nvSpPr>
          <p:cNvPr id="168963" name="Text Box 2"/>
          <p:cNvSpPr txBox="1">
            <a:spLocks noChangeArrowheads="1"/>
          </p:cNvSpPr>
          <p:nvPr/>
        </p:nvSpPr>
        <p:spPr bwMode="auto">
          <a:xfrm>
            <a:off x="3124200" y="6356350"/>
            <a:ext cx="2895600" cy="365125"/>
          </a:xfrm>
          <a:prstGeom prst="rect">
            <a:avLst/>
          </a:prstGeom>
          <a:noFill/>
          <a:ln w="9525">
            <a:noFill/>
            <a:round/>
            <a:headEnd/>
            <a:tailEnd/>
          </a:ln>
        </p:spPr>
        <p:txBody>
          <a:bodyPr lIns="90000" tIns="46800" rIns="90000" bIns="468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898989"/>
                </a:solidFill>
              </a:rPr>
              <a:t>© Ocean Informatics 2008</a:t>
            </a:r>
          </a:p>
        </p:txBody>
      </p:sp>
      <p:pic>
        <p:nvPicPr>
          <p:cNvPr id="168964" name="Picture 3"/>
          <p:cNvPicPr>
            <a:picLocks noChangeAspect="1" noChangeArrowheads="1"/>
          </p:cNvPicPr>
          <p:nvPr/>
        </p:nvPicPr>
        <p:blipFill>
          <a:blip r:embed="rId5"/>
          <a:srcRect/>
          <a:stretch>
            <a:fillRect/>
          </a:stretch>
        </p:blipFill>
        <p:spPr bwMode="auto">
          <a:xfrm>
            <a:off x="357188" y="1143000"/>
            <a:ext cx="8653462" cy="4754563"/>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5"/>
          <p:cNvSpPr>
            <a:spLocks noGrp="1"/>
          </p:cNvSpPr>
          <p:nvPr>
            <p:ph idx="1"/>
          </p:nvPr>
        </p:nvSpPr>
        <p:spPr>
          <a:xfrm>
            <a:off x="457200" y="1676400"/>
            <a:ext cx="8229600" cy="4525963"/>
          </a:xfrm>
        </p:spPr>
        <p:txBody>
          <a:bodyPr>
            <a:normAutofit/>
          </a:bodyPr>
          <a:lstStyle/>
          <a:p>
            <a:r>
              <a:rPr lang="en-GB" dirty="0" smtClean="0"/>
              <a:t>Archetypes get the glory </a:t>
            </a:r>
          </a:p>
          <a:p>
            <a:pPr lvl="1"/>
            <a:r>
              <a:rPr lang="en-GB" dirty="0" smtClean="0"/>
              <a:t>but templates deliver the datasets</a:t>
            </a:r>
          </a:p>
          <a:p>
            <a:pPr lvl="1"/>
            <a:r>
              <a:rPr lang="en-GB" dirty="0" smtClean="0"/>
              <a:t>Key clinical endpoint and starting point for generation of technical artefacts</a:t>
            </a:r>
          </a:p>
          <a:p>
            <a:pPr lvl="2"/>
            <a:r>
              <a:rPr lang="en-GB" dirty="0" smtClean="0"/>
              <a:t>Class libraries, GUI skeletons, Message schema</a:t>
            </a:r>
          </a:p>
          <a:p>
            <a:pPr lvl="2"/>
            <a:endParaRPr lang="en-GB" dirty="0" smtClean="0"/>
          </a:p>
          <a:p>
            <a:r>
              <a:rPr lang="en-GB" dirty="0" smtClean="0"/>
              <a:t>Most demand for clinical information content will originate as requests for datasets</a:t>
            </a:r>
          </a:p>
          <a:p>
            <a:pPr lvl="1"/>
            <a:r>
              <a:rPr lang="en-GB" dirty="0" smtClean="0"/>
              <a:t>Data entry forms</a:t>
            </a:r>
          </a:p>
          <a:p>
            <a:pPr lvl="1"/>
            <a:r>
              <a:rPr lang="en-GB" dirty="0" smtClean="0"/>
              <a:t>Diabetes shared care message</a:t>
            </a:r>
          </a:p>
          <a:p>
            <a:pPr lvl="1"/>
            <a:r>
              <a:rPr lang="en-GB" dirty="0" smtClean="0"/>
              <a:t>Discharge summary message</a:t>
            </a:r>
          </a:p>
          <a:p>
            <a:pPr lvl="1">
              <a:buNone/>
            </a:pPr>
            <a:endParaRPr lang="fr-FR" dirty="0" smtClean="0"/>
          </a:p>
          <a:p>
            <a:endParaRPr lang="en-US" dirty="0" smtClean="0"/>
          </a:p>
          <a:p>
            <a:pPr lvl="1"/>
            <a:endParaRPr lang="en-GB" dirty="0"/>
          </a:p>
        </p:txBody>
      </p:sp>
      <p:sp>
        <p:nvSpPr>
          <p:cNvPr id="4" name="Footer Placeholder 3"/>
          <p:cNvSpPr>
            <a:spLocks noGrp="1"/>
          </p:cNvSpPr>
          <p:nvPr>
            <p:ph type="ftr" sz="quarter" idx="4294967295"/>
          </p:nvPr>
        </p:nvSpPr>
        <p:spPr>
          <a:xfrm>
            <a:off x="4380072" y="6407944"/>
            <a:ext cx="2350681" cy="365125"/>
          </a:xfrm>
          <a:prstGeom prst="rect">
            <a:avLst/>
          </a:prstGeom>
        </p:spPr>
        <p:txBody>
          <a:bodyPr/>
          <a:lstStyle/>
          <a:p>
            <a:r>
              <a:rPr lang="en-US" altLang="en-US" smtClean="0"/>
              <a:t>Copyright 2012 Ocean Informatics</a:t>
            </a:r>
            <a:endParaRPr lang="en-US" altLang="en-US" dirty="0" smtClean="0"/>
          </a:p>
        </p:txBody>
      </p:sp>
      <p:sp>
        <p:nvSpPr>
          <p:cNvPr id="7170" name="Title 4"/>
          <p:cNvSpPr>
            <a:spLocks noGrp="1"/>
          </p:cNvSpPr>
          <p:nvPr>
            <p:ph type="title"/>
          </p:nvPr>
        </p:nvSpPr>
        <p:spPr/>
        <p:txBody>
          <a:bodyPr>
            <a:normAutofit fontScale="90000"/>
          </a:bodyPr>
          <a:lstStyle/>
          <a:p>
            <a:r>
              <a:rPr lang="en-AU" dirty="0" smtClean="0"/>
              <a:t>Templates - the openEHR ‘workhorse’?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1"/>
          <p:cNvSpPr txBox="1">
            <a:spLocks noChangeArrowheads="1"/>
          </p:cNvSpPr>
          <p:nvPr/>
        </p:nvSpPr>
        <p:spPr bwMode="auto">
          <a:xfrm>
            <a:off x="457200" y="68263"/>
            <a:ext cx="8218488" cy="1158875"/>
          </a:xfrm>
          <a:prstGeom prst="rect">
            <a:avLst/>
          </a:prstGeom>
          <a:noFill/>
          <a:ln w="9525">
            <a:noFill/>
            <a:round/>
            <a:headEnd/>
            <a:tailEnd/>
          </a:ln>
        </p:spPr>
        <p:txBody>
          <a:bodyPr anchor="b">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500" b="1">
                <a:solidFill>
                  <a:srgbClr val="008DC9"/>
                </a:solidFill>
              </a:rPr>
              <a:t>openEHR Templates</a:t>
            </a:r>
            <a:br>
              <a:rPr lang="en-GB" sz="3500" b="1">
                <a:solidFill>
                  <a:srgbClr val="008DC9"/>
                </a:solidFill>
              </a:rPr>
            </a:br>
            <a:endParaRPr lang="en-GB" sz="3500" b="1">
              <a:solidFill>
                <a:srgbClr val="008DC9"/>
              </a:solidFill>
            </a:endParaRPr>
          </a:p>
        </p:txBody>
      </p:sp>
      <p:pic>
        <p:nvPicPr>
          <p:cNvPr id="24578" name="Picture 2"/>
          <p:cNvPicPr>
            <a:picLocks noChangeAspect="1" noChangeArrowheads="1"/>
          </p:cNvPicPr>
          <p:nvPr/>
        </p:nvPicPr>
        <p:blipFill>
          <a:blip r:embed="rId3"/>
          <a:srcRect/>
          <a:stretch>
            <a:fillRect/>
          </a:stretch>
        </p:blipFill>
        <p:spPr bwMode="auto">
          <a:xfrm>
            <a:off x="714375" y="1071563"/>
            <a:ext cx="7302500" cy="5381625"/>
          </a:xfrm>
          <a:prstGeom prst="rect">
            <a:avLst/>
          </a:prstGeom>
          <a:noFill/>
          <a:ln w="9525">
            <a:noFill/>
            <a:round/>
            <a:headEnd/>
            <a:tailEnd/>
          </a:ln>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fill="hold" nodeType="clickEffect">
                                  <p:stCondLst>
                                    <p:cond delay="0"/>
                                  </p:stCondLst>
                                  <p:childTnLst>
                                    <p:animScale>
                                      <p:cBhvr additive="repl">
                                        <p:cTn id="6" dur="2000" fill="hold"/>
                                        <p:tgtEl>
                                          <p:spTgt spid="24578"/>
                                        </p:tgtEl>
                                      </p:cBhvr>
                                      <p:to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openEHR </a:t>
            </a:r>
            <a:endParaRPr lang="en-US" dirty="0"/>
          </a:p>
        </p:txBody>
      </p:sp>
      <p:sp>
        <p:nvSpPr>
          <p:cNvPr id="3" name="Content Placeholder 2"/>
          <p:cNvSpPr>
            <a:spLocks noGrp="1"/>
          </p:cNvSpPr>
          <p:nvPr>
            <p:ph idx="1"/>
          </p:nvPr>
        </p:nvSpPr>
        <p:spPr/>
        <p:txBody>
          <a:bodyPr>
            <a:normAutofit/>
          </a:bodyPr>
          <a:lstStyle/>
          <a:p>
            <a:r>
              <a:rPr lang="en-US" dirty="0" smtClean="0"/>
              <a:t>Open specification for a clinical information model</a:t>
            </a:r>
          </a:p>
          <a:p>
            <a:pPr lvl="1"/>
            <a:r>
              <a:rPr lang="en-US" dirty="0" smtClean="0"/>
              <a:t>What is a clinical information model?</a:t>
            </a:r>
          </a:p>
          <a:p>
            <a:pPr lvl="1"/>
            <a:r>
              <a:rPr lang="en-US" dirty="0" smtClean="0"/>
              <a:t>Multi-layer modelling</a:t>
            </a:r>
          </a:p>
          <a:p>
            <a:pPr lvl="2"/>
            <a:r>
              <a:rPr lang="en-US" dirty="0" smtClean="0"/>
              <a:t>RM , archetypes, templates</a:t>
            </a:r>
          </a:p>
          <a:p>
            <a:r>
              <a:rPr lang="en-US" dirty="0" smtClean="0"/>
              <a:t>Use</a:t>
            </a:r>
          </a:p>
          <a:p>
            <a:pPr lvl="1"/>
            <a:r>
              <a:rPr lang="en-US" dirty="0" smtClean="0"/>
              <a:t>To help define shared clinical content definitions for interoperability, APIs</a:t>
            </a:r>
          </a:p>
          <a:p>
            <a:pPr lvl="1"/>
            <a:r>
              <a:rPr lang="en-US" dirty="0" smtClean="0"/>
              <a:t>To build and adapt clinical content for applications</a:t>
            </a:r>
          </a:p>
          <a:p>
            <a:pPr lvl="2"/>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
          <p:cNvSpPr>
            <a:spLocks noChangeArrowheads="1"/>
          </p:cNvSpPr>
          <p:nvPr/>
        </p:nvSpPr>
        <p:spPr bwMode="auto">
          <a:xfrm>
            <a:off x="5795963" y="1557338"/>
            <a:ext cx="2305050" cy="4032250"/>
          </a:xfrm>
          <a:prstGeom prst="rect">
            <a:avLst/>
          </a:prstGeom>
          <a:noFill/>
          <a:ln w="50760">
            <a:solidFill>
              <a:srgbClr val="FFCC00"/>
            </a:solidFill>
            <a:miter lim="800000"/>
            <a:headEnd/>
            <a:tailEnd/>
          </a:ln>
        </p:spPr>
        <p:txBody>
          <a:bodyPr wrap="none" lIns="90000" tIns="46800" rIns="90000" bIns="468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Antenatal visit</a:t>
            </a:r>
          </a:p>
        </p:txBody>
      </p:sp>
      <p:sp>
        <p:nvSpPr>
          <p:cNvPr id="25602" name="Line 2"/>
          <p:cNvSpPr>
            <a:spLocks noChangeShapeType="1"/>
          </p:cNvSpPr>
          <p:nvPr/>
        </p:nvSpPr>
        <p:spPr bwMode="auto">
          <a:xfrm flipV="1">
            <a:off x="5219700" y="2203450"/>
            <a:ext cx="865188" cy="2306638"/>
          </a:xfrm>
          <a:prstGeom prst="line">
            <a:avLst/>
          </a:prstGeom>
          <a:noFill/>
          <a:ln w="50760">
            <a:solidFill>
              <a:srgbClr val="330066"/>
            </a:solidFill>
            <a:miter lim="800000"/>
            <a:headEnd/>
            <a:tailEnd type="triangle" w="med" len="med"/>
          </a:ln>
        </p:spPr>
        <p:txBody>
          <a:bodyPr>
            <a:prstTxWarp prst="textNoShape">
              <a:avLst/>
            </a:prstTxWarp>
          </a:bodyPr>
          <a:lstStyle/>
          <a:p>
            <a:endParaRPr lang="en-US"/>
          </a:p>
        </p:txBody>
      </p:sp>
      <p:sp>
        <p:nvSpPr>
          <p:cNvPr id="25603" name="Line 3"/>
          <p:cNvSpPr>
            <a:spLocks noChangeShapeType="1"/>
          </p:cNvSpPr>
          <p:nvPr/>
        </p:nvSpPr>
        <p:spPr bwMode="auto">
          <a:xfrm flipV="1">
            <a:off x="5219700" y="2706688"/>
            <a:ext cx="865188" cy="147637"/>
          </a:xfrm>
          <a:prstGeom prst="line">
            <a:avLst/>
          </a:prstGeom>
          <a:noFill/>
          <a:ln w="50760">
            <a:solidFill>
              <a:srgbClr val="330066"/>
            </a:solidFill>
            <a:miter lim="800000"/>
            <a:headEnd/>
            <a:tailEnd type="triangle" w="med" len="med"/>
          </a:ln>
        </p:spPr>
        <p:txBody>
          <a:bodyPr>
            <a:prstTxWarp prst="textNoShape">
              <a:avLst/>
            </a:prstTxWarp>
          </a:bodyPr>
          <a:lstStyle/>
          <a:p>
            <a:endParaRPr lang="en-US"/>
          </a:p>
        </p:txBody>
      </p:sp>
      <p:sp>
        <p:nvSpPr>
          <p:cNvPr id="25604" name="Line 4"/>
          <p:cNvSpPr>
            <a:spLocks noChangeShapeType="1"/>
          </p:cNvSpPr>
          <p:nvPr/>
        </p:nvSpPr>
        <p:spPr bwMode="auto">
          <a:xfrm flipV="1">
            <a:off x="5219700" y="3211513"/>
            <a:ext cx="865188" cy="147637"/>
          </a:xfrm>
          <a:prstGeom prst="line">
            <a:avLst/>
          </a:prstGeom>
          <a:noFill/>
          <a:ln w="50760">
            <a:solidFill>
              <a:srgbClr val="330066"/>
            </a:solidFill>
            <a:miter lim="800000"/>
            <a:headEnd/>
            <a:tailEnd type="triangle" w="med" len="med"/>
          </a:ln>
        </p:spPr>
        <p:txBody>
          <a:bodyPr>
            <a:prstTxWarp prst="textNoShape">
              <a:avLst/>
            </a:prstTxWarp>
          </a:bodyPr>
          <a:lstStyle/>
          <a:p>
            <a:endParaRPr lang="en-US"/>
          </a:p>
        </p:txBody>
      </p:sp>
      <p:sp>
        <p:nvSpPr>
          <p:cNvPr id="25605" name="Line 5"/>
          <p:cNvSpPr>
            <a:spLocks noChangeShapeType="1"/>
          </p:cNvSpPr>
          <p:nvPr/>
        </p:nvSpPr>
        <p:spPr bwMode="auto">
          <a:xfrm>
            <a:off x="5219700" y="2205038"/>
            <a:ext cx="865188" cy="1584325"/>
          </a:xfrm>
          <a:prstGeom prst="line">
            <a:avLst/>
          </a:prstGeom>
          <a:noFill/>
          <a:ln w="50760">
            <a:solidFill>
              <a:srgbClr val="330066"/>
            </a:solidFill>
            <a:miter lim="800000"/>
            <a:headEnd/>
            <a:tailEnd type="triangle" w="med" len="med"/>
          </a:ln>
        </p:spPr>
        <p:txBody>
          <a:bodyPr>
            <a:prstTxWarp prst="textNoShape">
              <a:avLst/>
            </a:prstTxWarp>
          </a:bodyPr>
          <a:lstStyle/>
          <a:p>
            <a:endParaRPr lang="en-US"/>
          </a:p>
        </p:txBody>
      </p:sp>
      <p:sp>
        <p:nvSpPr>
          <p:cNvPr id="25606" name="Line 6"/>
          <p:cNvSpPr>
            <a:spLocks noChangeShapeType="1"/>
          </p:cNvSpPr>
          <p:nvPr/>
        </p:nvSpPr>
        <p:spPr bwMode="auto">
          <a:xfrm flipV="1">
            <a:off x="5219700" y="4364038"/>
            <a:ext cx="865188" cy="650875"/>
          </a:xfrm>
          <a:prstGeom prst="line">
            <a:avLst/>
          </a:prstGeom>
          <a:noFill/>
          <a:ln w="50760">
            <a:solidFill>
              <a:srgbClr val="330066"/>
            </a:solidFill>
            <a:miter lim="800000"/>
            <a:headEnd/>
            <a:tailEnd type="triangle" w="med" len="med"/>
          </a:ln>
        </p:spPr>
        <p:txBody>
          <a:bodyPr>
            <a:prstTxWarp prst="textNoShape">
              <a:avLst/>
            </a:prstTxWarp>
          </a:bodyPr>
          <a:lstStyle/>
          <a:p>
            <a:endParaRPr lang="en-US"/>
          </a:p>
        </p:txBody>
      </p:sp>
      <p:sp>
        <p:nvSpPr>
          <p:cNvPr id="175112" name="Rectangle 7"/>
          <p:cNvSpPr>
            <a:spLocks noChangeArrowheads="1"/>
          </p:cNvSpPr>
          <p:nvPr/>
        </p:nvSpPr>
        <p:spPr bwMode="auto">
          <a:xfrm>
            <a:off x="1258888" y="1557338"/>
            <a:ext cx="2305050" cy="4032250"/>
          </a:xfrm>
          <a:prstGeom prst="rect">
            <a:avLst/>
          </a:prstGeom>
          <a:noFill/>
          <a:ln w="50760">
            <a:solidFill>
              <a:srgbClr val="FFCC00"/>
            </a:solidFill>
            <a:miter lim="800000"/>
            <a:headEnd/>
            <a:tailEnd/>
          </a:ln>
        </p:spPr>
        <p:txBody>
          <a:bodyPr wrap="none" lIns="90000" tIns="46800" rIns="90000" bIns="46800">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Diabetic checkup</a:t>
            </a:r>
          </a:p>
        </p:txBody>
      </p:sp>
      <p:sp>
        <p:nvSpPr>
          <p:cNvPr id="25608" name="Line 8"/>
          <p:cNvSpPr>
            <a:spLocks noChangeShapeType="1"/>
          </p:cNvSpPr>
          <p:nvPr/>
        </p:nvSpPr>
        <p:spPr bwMode="auto">
          <a:xfrm flipH="1" flipV="1">
            <a:off x="3201988" y="2635250"/>
            <a:ext cx="1084262" cy="1947863"/>
          </a:xfrm>
          <a:prstGeom prst="line">
            <a:avLst/>
          </a:prstGeom>
          <a:noFill/>
          <a:ln w="50760">
            <a:solidFill>
              <a:srgbClr val="330066"/>
            </a:solidFill>
            <a:miter lim="800000"/>
            <a:headEnd/>
            <a:tailEnd type="triangle" w="med" len="med"/>
          </a:ln>
        </p:spPr>
        <p:txBody>
          <a:bodyPr>
            <a:prstTxWarp prst="textNoShape">
              <a:avLst/>
            </a:prstTxWarp>
          </a:bodyPr>
          <a:lstStyle/>
          <a:p>
            <a:endParaRPr lang="en-US"/>
          </a:p>
        </p:txBody>
      </p:sp>
      <p:sp>
        <p:nvSpPr>
          <p:cNvPr id="25609" name="Line 9"/>
          <p:cNvSpPr>
            <a:spLocks noChangeShapeType="1"/>
          </p:cNvSpPr>
          <p:nvPr/>
        </p:nvSpPr>
        <p:spPr bwMode="auto">
          <a:xfrm flipH="1">
            <a:off x="2554288" y="2781300"/>
            <a:ext cx="1731962" cy="142875"/>
          </a:xfrm>
          <a:prstGeom prst="line">
            <a:avLst/>
          </a:prstGeom>
          <a:noFill/>
          <a:ln w="50760">
            <a:solidFill>
              <a:srgbClr val="330066"/>
            </a:solidFill>
            <a:miter lim="800000"/>
            <a:headEnd/>
            <a:tailEnd type="triangle" w="med" len="med"/>
          </a:ln>
        </p:spPr>
        <p:txBody>
          <a:bodyPr>
            <a:prstTxWarp prst="textNoShape">
              <a:avLst/>
            </a:prstTxWarp>
          </a:bodyPr>
          <a:lstStyle/>
          <a:p>
            <a:endParaRPr lang="en-US"/>
          </a:p>
        </p:txBody>
      </p:sp>
      <p:sp>
        <p:nvSpPr>
          <p:cNvPr id="25610" name="Line 10"/>
          <p:cNvSpPr>
            <a:spLocks noChangeShapeType="1"/>
          </p:cNvSpPr>
          <p:nvPr/>
        </p:nvSpPr>
        <p:spPr bwMode="auto">
          <a:xfrm flipH="1">
            <a:off x="2554288" y="3429000"/>
            <a:ext cx="1731962" cy="142875"/>
          </a:xfrm>
          <a:prstGeom prst="line">
            <a:avLst/>
          </a:prstGeom>
          <a:noFill/>
          <a:ln w="50760">
            <a:solidFill>
              <a:srgbClr val="330066"/>
            </a:solidFill>
            <a:miter lim="800000"/>
            <a:headEnd/>
            <a:tailEnd type="triangle" w="med" len="med"/>
          </a:ln>
        </p:spPr>
        <p:txBody>
          <a:bodyPr>
            <a:prstTxWarp prst="textNoShape">
              <a:avLst/>
            </a:prstTxWarp>
          </a:bodyPr>
          <a:lstStyle/>
          <a:p>
            <a:endParaRPr lang="en-US"/>
          </a:p>
        </p:txBody>
      </p:sp>
      <p:sp>
        <p:nvSpPr>
          <p:cNvPr id="25611" name="Line 11"/>
          <p:cNvSpPr>
            <a:spLocks noChangeShapeType="1"/>
          </p:cNvSpPr>
          <p:nvPr/>
        </p:nvSpPr>
        <p:spPr bwMode="auto">
          <a:xfrm flipH="1">
            <a:off x="2554288" y="3933825"/>
            <a:ext cx="1731962" cy="142875"/>
          </a:xfrm>
          <a:prstGeom prst="line">
            <a:avLst/>
          </a:prstGeom>
          <a:noFill/>
          <a:ln w="50760">
            <a:solidFill>
              <a:srgbClr val="330066"/>
            </a:solidFill>
            <a:miter lim="800000"/>
            <a:headEnd/>
            <a:tailEnd type="triangle" w="med" len="med"/>
          </a:ln>
        </p:spPr>
        <p:txBody>
          <a:bodyPr>
            <a:prstTxWarp prst="textNoShape">
              <a:avLst/>
            </a:prstTxWarp>
          </a:bodyPr>
          <a:lstStyle/>
          <a:p>
            <a:endParaRPr lang="en-US"/>
          </a:p>
        </p:txBody>
      </p:sp>
      <p:sp>
        <p:nvSpPr>
          <p:cNvPr id="25612" name="Line 12"/>
          <p:cNvSpPr>
            <a:spLocks noChangeShapeType="1"/>
          </p:cNvSpPr>
          <p:nvPr/>
        </p:nvSpPr>
        <p:spPr bwMode="auto">
          <a:xfrm flipH="1" flipV="1">
            <a:off x="3346450" y="4795838"/>
            <a:ext cx="1011238" cy="290512"/>
          </a:xfrm>
          <a:prstGeom prst="line">
            <a:avLst/>
          </a:prstGeom>
          <a:noFill/>
          <a:ln w="50760">
            <a:solidFill>
              <a:srgbClr val="330066"/>
            </a:solidFill>
            <a:miter lim="800000"/>
            <a:headEnd/>
            <a:tailEnd type="triangle" w="med" len="med"/>
          </a:ln>
        </p:spPr>
        <p:txBody>
          <a:bodyPr>
            <a:prstTxWarp prst="textNoShape">
              <a:avLst/>
            </a:prstTxWarp>
          </a:bodyPr>
          <a:lstStyle/>
          <a:p>
            <a:endParaRPr lang="en-US"/>
          </a:p>
        </p:txBody>
      </p:sp>
      <p:sp>
        <p:nvSpPr>
          <p:cNvPr id="175118" name="Text Box 13"/>
          <p:cNvSpPr txBox="1">
            <a:spLocks noChangeArrowheads="1"/>
          </p:cNvSpPr>
          <p:nvPr/>
        </p:nvSpPr>
        <p:spPr bwMode="auto">
          <a:xfrm>
            <a:off x="457200" y="358775"/>
            <a:ext cx="8218488" cy="693738"/>
          </a:xfrm>
          <a:prstGeom prst="rect">
            <a:avLst/>
          </a:prstGeom>
          <a:noFill/>
          <a:ln w="9525">
            <a:noFill/>
            <a:round/>
            <a:headEnd/>
            <a:tailEnd/>
          </a:ln>
        </p:spPr>
        <p:txBody>
          <a:bodyPr anchor="b">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500" b="1">
                <a:solidFill>
                  <a:srgbClr val="008DC9"/>
                </a:solidFill>
              </a:rPr>
              <a:t>Archetypes and Templates</a:t>
            </a:r>
          </a:p>
        </p:txBody>
      </p:sp>
      <p:sp>
        <p:nvSpPr>
          <p:cNvPr id="175119" name="AutoShape 14"/>
          <p:cNvSpPr>
            <a:spLocks noChangeArrowheads="1"/>
          </p:cNvSpPr>
          <p:nvPr/>
        </p:nvSpPr>
        <p:spPr bwMode="auto">
          <a:xfrm>
            <a:off x="4284663" y="2490788"/>
            <a:ext cx="935037" cy="576262"/>
          </a:xfrm>
          <a:prstGeom prst="flowChartPunchedTape">
            <a:avLst/>
          </a:prstGeom>
          <a:solidFill>
            <a:srgbClr val="7E9CE8"/>
          </a:solidFill>
          <a:ln w="50760">
            <a:solidFill>
              <a:srgbClr val="330066"/>
            </a:solidFill>
            <a:miter lim="800000"/>
            <a:headEnd/>
            <a:tailEnd/>
          </a:ln>
        </p:spPr>
        <p:txBody>
          <a:bodyPr wrap="none" lIns="90000" tIns="46800" rIns="90000" bIns="468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Weight</a:t>
            </a:r>
          </a:p>
        </p:txBody>
      </p:sp>
      <p:sp>
        <p:nvSpPr>
          <p:cNvPr id="175120" name="Text Box 15"/>
          <p:cNvSpPr txBox="1">
            <a:spLocks noChangeArrowheads="1"/>
          </p:cNvSpPr>
          <p:nvPr/>
        </p:nvSpPr>
        <p:spPr bwMode="auto">
          <a:xfrm>
            <a:off x="3981450" y="1484313"/>
            <a:ext cx="1319213" cy="368300"/>
          </a:xfrm>
          <a:prstGeom prst="rect">
            <a:avLst/>
          </a:prstGeom>
          <a:noFill/>
          <a:ln w="9525">
            <a:noFill/>
            <a:round/>
            <a:headEnd/>
            <a:tailEnd/>
          </a:ln>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Archetypes</a:t>
            </a:r>
          </a:p>
        </p:txBody>
      </p:sp>
      <p:sp>
        <p:nvSpPr>
          <p:cNvPr id="175121" name="AutoShape 16"/>
          <p:cNvSpPr>
            <a:spLocks noChangeArrowheads="1"/>
          </p:cNvSpPr>
          <p:nvPr/>
        </p:nvSpPr>
        <p:spPr bwMode="auto">
          <a:xfrm>
            <a:off x="4284663" y="1916113"/>
            <a:ext cx="935037" cy="576262"/>
          </a:xfrm>
          <a:prstGeom prst="flowChartPunchedTape">
            <a:avLst/>
          </a:prstGeom>
          <a:solidFill>
            <a:srgbClr val="7E9CE8"/>
          </a:solidFill>
          <a:ln w="50760">
            <a:solidFill>
              <a:srgbClr val="330066"/>
            </a:solidFill>
            <a:miter lim="800000"/>
            <a:headEnd/>
            <a:tailEnd/>
          </a:ln>
        </p:spPr>
        <p:txBody>
          <a:bodyPr wrap="none" lIns="90000" tIns="46800" rIns="90000" bIns="468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FH</a:t>
            </a:r>
          </a:p>
        </p:txBody>
      </p:sp>
      <p:sp>
        <p:nvSpPr>
          <p:cNvPr id="175122" name="AutoShape 17"/>
          <p:cNvSpPr>
            <a:spLocks noChangeArrowheads="1"/>
          </p:cNvSpPr>
          <p:nvPr/>
        </p:nvSpPr>
        <p:spPr bwMode="auto">
          <a:xfrm>
            <a:off x="4284663" y="3641725"/>
            <a:ext cx="935037" cy="576263"/>
          </a:xfrm>
          <a:prstGeom prst="flowChartPunchedTape">
            <a:avLst/>
          </a:prstGeom>
          <a:solidFill>
            <a:srgbClr val="7E9CE8"/>
          </a:solidFill>
          <a:ln w="50760">
            <a:solidFill>
              <a:srgbClr val="330066"/>
            </a:solidFill>
            <a:miter lim="800000"/>
            <a:headEnd/>
            <a:tailEnd/>
          </a:ln>
        </p:spPr>
        <p:txBody>
          <a:bodyPr wrap="none" lIns="90000" tIns="46800" rIns="90000" bIns="468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HbA1c</a:t>
            </a:r>
          </a:p>
        </p:txBody>
      </p:sp>
      <p:sp>
        <p:nvSpPr>
          <p:cNvPr id="175123" name="AutoShape 18"/>
          <p:cNvSpPr>
            <a:spLocks noChangeArrowheads="1"/>
          </p:cNvSpPr>
          <p:nvPr/>
        </p:nvSpPr>
        <p:spPr bwMode="auto">
          <a:xfrm>
            <a:off x="4284663" y="3065463"/>
            <a:ext cx="935037" cy="576262"/>
          </a:xfrm>
          <a:prstGeom prst="flowChartPunchedTape">
            <a:avLst/>
          </a:prstGeom>
          <a:solidFill>
            <a:srgbClr val="7E9CE8"/>
          </a:solidFill>
          <a:ln w="50760">
            <a:solidFill>
              <a:srgbClr val="330066"/>
            </a:solidFill>
            <a:miter lim="800000"/>
            <a:headEnd/>
            <a:tailEnd/>
          </a:ln>
        </p:spPr>
        <p:txBody>
          <a:bodyPr wrap="none" lIns="90000" tIns="46800" rIns="90000" bIns="468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BP</a:t>
            </a:r>
          </a:p>
        </p:txBody>
      </p:sp>
      <p:sp>
        <p:nvSpPr>
          <p:cNvPr id="175124" name="AutoShape 19"/>
          <p:cNvSpPr>
            <a:spLocks noChangeArrowheads="1"/>
          </p:cNvSpPr>
          <p:nvPr/>
        </p:nvSpPr>
        <p:spPr bwMode="auto">
          <a:xfrm>
            <a:off x="4284663" y="4221163"/>
            <a:ext cx="935037" cy="576262"/>
          </a:xfrm>
          <a:prstGeom prst="flowChartPunchedTape">
            <a:avLst/>
          </a:prstGeom>
          <a:solidFill>
            <a:srgbClr val="7E9CE8"/>
          </a:solidFill>
          <a:ln w="50760">
            <a:solidFill>
              <a:srgbClr val="330066"/>
            </a:solidFill>
            <a:miter lim="800000"/>
            <a:headEnd/>
            <a:tailEnd/>
          </a:ln>
        </p:spPr>
        <p:txBody>
          <a:bodyPr wrap="none" lIns="90000" tIns="46800" rIns="90000" bIns="468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Issues</a:t>
            </a:r>
          </a:p>
        </p:txBody>
      </p:sp>
      <p:sp>
        <p:nvSpPr>
          <p:cNvPr id="175125" name="AutoShape 20"/>
          <p:cNvSpPr>
            <a:spLocks noChangeArrowheads="1"/>
          </p:cNvSpPr>
          <p:nvPr/>
        </p:nvSpPr>
        <p:spPr bwMode="auto">
          <a:xfrm>
            <a:off x="4284663" y="4797425"/>
            <a:ext cx="935037" cy="576263"/>
          </a:xfrm>
          <a:prstGeom prst="flowChartPunchedTape">
            <a:avLst/>
          </a:prstGeom>
          <a:solidFill>
            <a:srgbClr val="7E9CE8"/>
          </a:solidFill>
          <a:ln w="50760">
            <a:solidFill>
              <a:srgbClr val="330066"/>
            </a:solidFill>
            <a:miter lim="800000"/>
            <a:headEnd/>
            <a:tailEnd/>
          </a:ln>
        </p:spPr>
        <p:txBody>
          <a:bodyPr wrap="none" lIns="90000" tIns="46800" rIns="90000" bIns="46800" anchor="ctr">
            <a:prstTxWarp prst="textNoShape">
              <a:avLst/>
            </a:prstTxWarp>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Assess</a:t>
            </a:r>
          </a:p>
        </p:txBody>
      </p:sp>
      <p:sp>
        <p:nvSpPr>
          <p:cNvPr id="25621" name="Rectangle 21"/>
          <p:cNvSpPr>
            <a:spLocks noChangeArrowheads="1"/>
          </p:cNvSpPr>
          <p:nvPr/>
        </p:nvSpPr>
        <p:spPr bwMode="auto">
          <a:xfrm>
            <a:off x="1476375" y="1989138"/>
            <a:ext cx="1727200" cy="647700"/>
          </a:xfrm>
          <a:prstGeom prst="rect">
            <a:avLst/>
          </a:prstGeom>
          <a:noFill/>
          <a:ln w="50760">
            <a:solidFill>
              <a:srgbClr val="330066"/>
            </a:solidFill>
            <a:miter lim="800000"/>
            <a:headEnd/>
            <a:tailEnd/>
          </a:ln>
        </p:spPr>
        <p:txBody>
          <a:bodyPr wrap="none" lIns="90000" tIns="46800" rIns="90000" bIns="46800" anchor="ctr">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Tingling feet</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Feeling tired</a:t>
            </a:r>
          </a:p>
        </p:txBody>
      </p:sp>
      <p:sp>
        <p:nvSpPr>
          <p:cNvPr id="25622" name="Rectangle 22"/>
          <p:cNvSpPr>
            <a:spLocks noChangeArrowheads="1"/>
          </p:cNvSpPr>
          <p:nvPr/>
        </p:nvSpPr>
        <p:spPr bwMode="auto">
          <a:xfrm>
            <a:off x="1476375" y="2781300"/>
            <a:ext cx="1079500" cy="431800"/>
          </a:xfrm>
          <a:prstGeom prst="rect">
            <a:avLst/>
          </a:prstGeom>
          <a:noFill/>
          <a:ln w="50760">
            <a:solidFill>
              <a:srgbClr val="330066"/>
            </a:solidFill>
            <a:miter lim="800000"/>
            <a:headEnd/>
            <a:tailEnd/>
          </a:ln>
        </p:spPr>
        <p:txBody>
          <a:bodyPr wrap="none" lIns="90000" tIns="46800" rIns="90000" bIns="46800" anchor="ctr">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76 kg</a:t>
            </a:r>
          </a:p>
        </p:txBody>
      </p:sp>
      <p:sp>
        <p:nvSpPr>
          <p:cNvPr id="25623" name="Rectangle 23"/>
          <p:cNvSpPr>
            <a:spLocks noChangeArrowheads="1"/>
          </p:cNvSpPr>
          <p:nvPr/>
        </p:nvSpPr>
        <p:spPr bwMode="auto">
          <a:xfrm>
            <a:off x="1476375" y="3357563"/>
            <a:ext cx="1079500" cy="431800"/>
          </a:xfrm>
          <a:prstGeom prst="rect">
            <a:avLst/>
          </a:prstGeom>
          <a:noFill/>
          <a:ln w="50760">
            <a:solidFill>
              <a:srgbClr val="330066"/>
            </a:solidFill>
            <a:miter lim="800000"/>
            <a:headEnd/>
            <a:tailEnd/>
          </a:ln>
        </p:spPr>
        <p:txBody>
          <a:bodyPr wrap="none" lIns="90000" tIns="46800" rIns="90000" bIns="46800" anchor="ctr">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124/92</a:t>
            </a:r>
          </a:p>
        </p:txBody>
      </p:sp>
      <p:sp>
        <p:nvSpPr>
          <p:cNvPr id="25624" name="Rectangle 24"/>
          <p:cNvSpPr>
            <a:spLocks noChangeArrowheads="1"/>
          </p:cNvSpPr>
          <p:nvPr/>
        </p:nvSpPr>
        <p:spPr bwMode="auto">
          <a:xfrm>
            <a:off x="1476375" y="3933825"/>
            <a:ext cx="1079500" cy="431800"/>
          </a:xfrm>
          <a:prstGeom prst="rect">
            <a:avLst/>
          </a:prstGeom>
          <a:noFill/>
          <a:ln w="50760">
            <a:solidFill>
              <a:srgbClr val="330066"/>
            </a:solidFill>
            <a:miter lim="800000"/>
            <a:headEnd/>
            <a:tailEnd/>
          </a:ln>
        </p:spPr>
        <p:txBody>
          <a:bodyPr wrap="none" lIns="90000" tIns="46800" rIns="90000" bIns="46800" anchor="ctr">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7.5%</a:t>
            </a:r>
          </a:p>
        </p:txBody>
      </p:sp>
      <p:sp>
        <p:nvSpPr>
          <p:cNvPr id="25625" name="Rectangle 25"/>
          <p:cNvSpPr>
            <a:spLocks noChangeArrowheads="1"/>
          </p:cNvSpPr>
          <p:nvPr/>
        </p:nvSpPr>
        <p:spPr bwMode="auto">
          <a:xfrm>
            <a:off x="1476375" y="4510088"/>
            <a:ext cx="1871663" cy="503237"/>
          </a:xfrm>
          <a:prstGeom prst="rect">
            <a:avLst/>
          </a:prstGeom>
          <a:noFill/>
          <a:ln w="50760">
            <a:solidFill>
              <a:srgbClr val="330066"/>
            </a:solidFill>
            <a:miter lim="800000"/>
            <a:headEnd/>
            <a:tailEnd/>
          </a:ln>
        </p:spPr>
        <p:txBody>
          <a:bodyPr wrap="none" lIns="90000" tIns="46800" rIns="90000" bIns="46800" anchor="ctr">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Excellent control</a:t>
            </a:r>
          </a:p>
        </p:txBody>
      </p:sp>
      <p:sp>
        <p:nvSpPr>
          <p:cNvPr id="25626" name="Rectangle 26"/>
          <p:cNvSpPr>
            <a:spLocks noChangeArrowheads="1"/>
          </p:cNvSpPr>
          <p:nvPr/>
        </p:nvSpPr>
        <p:spPr bwMode="auto">
          <a:xfrm>
            <a:off x="6084888" y="2528888"/>
            <a:ext cx="1079500" cy="431800"/>
          </a:xfrm>
          <a:prstGeom prst="rect">
            <a:avLst/>
          </a:prstGeom>
          <a:noFill/>
          <a:ln w="50760">
            <a:solidFill>
              <a:srgbClr val="330066"/>
            </a:solidFill>
            <a:miter lim="800000"/>
            <a:headEnd/>
            <a:tailEnd/>
          </a:ln>
        </p:spPr>
        <p:txBody>
          <a:bodyPr wrap="none" lIns="90000" tIns="46800" rIns="90000" bIns="46800" anchor="ctr">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66 kg</a:t>
            </a:r>
          </a:p>
        </p:txBody>
      </p:sp>
      <p:sp>
        <p:nvSpPr>
          <p:cNvPr id="25627" name="Rectangle 27"/>
          <p:cNvSpPr>
            <a:spLocks noChangeArrowheads="1"/>
          </p:cNvSpPr>
          <p:nvPr/>
        </p:nvSpPr>
        <p:spPr bwMode="auto">
          <a:xfrm>
            <a:off x="6084888" y="3068638"/>
            <a:ext cx="1582737" cy="431800"/>
          </a:xfrm>
          <a:prstGeom prst="rect">
            <a:avLst/>
          </a:prstGeom>
          <a:noFill/>
          <a:ln w="50760">
            <a:solidFill>
              <a:srgbClr val="330066"/>
            </a:solidFill>
            <a:miter lim="800000"/>
            <a:headEnd/>
            <a:tailEnd/>
          </a:ln>
        </p:spPr>
        <p:txBody>
          <a:bodyPr wrap="none" lIns="90000" tIns="46800" rIns="90000" bIns="46800" anchor="ctr">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102/64 mmHg</a:t>
            </a:r>
          </a:p>
        </p:txBody>
      </p:sp>
      <p:sp>
        <p:nvSpPr>
          <p:cNvPr id="25628" name="Rectangle 28"/>
          <p:cNvSpPr>
            <a:spLocks noChangeArrowheads="1"/>
          </p:cNvSpPr>
          <p:nvPr/>
        </p:nvSpPr>
        <p:spPr bwMode="auto">
          <a:xfrm>
            <a:off x="6084888" y="3608388"/>
            <a:ext cx="1079500" cy="431800"/>
          </a:xfrm>
          <a:prstGeom prst="rect">
            <a:avLst/>
          </a:prstGeom>
          <a:noFill/>
          <a:ln w="50760">
            <a:solidFill>
              <a:srgbClr val="330066"/>
            </a:solidFill>
            <a:miter lim="800000"/>
            <a:headEnd/>
            <a:tailEnd/>
          </a:ln>
        </p:spPr>
        <p:txBody>
          <a:bodyPr wrap="none" lIns="90000" tIns="46800" rIns="90000" bIns="46800" anchor="ctr">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142/min</a:t>
            </a:r>
          </a:p>
        </p:txBody>
      </p:sp>
      <p:sp>
        <p:nvSpPr>
          <p:cNvPr id="25629" name="Rectangle 29"/>
          <p:cNvSpPr>
            <a:spLocks noChangeArrowheads="1"/>
          </p:cNvSpPr>
          <p:nvPr/>
        </p:nvSpPr>
        <p:spPr bwMode="auto">
          <a:xfrm>
            <a:off x="6084888" y="4149725"/>
            <a:ext cx="1871662" cy="503238"/>
          </a:xfrm>
          <a:prstGeom prst="rect">
            <a:avLst/>
          </a:prstGeom>
          <a:noFill/>
          <a:ln w="50760">
            <a:solidFill>
              <a:srgbClr val="330066"/>
            </a:solidFill>
            <a:miter lim="800000"/>
            <a:headEnd/>
            <a:tailEnd/>
          </a:ln>
        </p:spPr>
        <p:txBody>
          <a:bodyPr wrap="none" lIns="90000" tIns="46800" rIns="90000" bIns="46800" anchor="ctr">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NAD, see 4/52</a:t>
            </a:r>
          </a:p>
        </p:txBody>
      </p:sp>
      <p:sp>
        <p:nvSpPr>
          <p:cNvPr id="25630" name="Rectangle 30"/>
          <p:cNvSpPr>
            <a:spLocks noChangeArrowheads="1"/>
          </p:cNvSpPr>
          <p:nvPr/>
        </p:nvSpPr>
        <p:spPr bwMode="auto">
          <a:xfrm>
            <a:off x="6084888" y="2060575"/>
            <a:ext cx="1727200" cy="360363"/>
          </a:xfrm>
          <a:prstGeom prst="rect">
            <a:avLst/>
          </a:prstGeom>
          <a:noFill/>
          <a:ln w="50760">
            <a:solidFill>
              <a:srgbClr val="330066"/>
            </a:solidFill>
            <a:miter lim="800000"/>
            <a:headEnd/>
            <a:tailEnd/>
          </a:ln>
        </p:spPr>
        <p:txBody>
          <a:bodyPr wrap="none" lIns="90000" tIns="46800" rIns="90000" bIns="46800" anchor="ctr">
            <a:prstTxWarp prst="textNoShape">
              <a:avLst/>
            </a:prstTxWarp>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solidFill>
                  <a:srgbClr val="000000"/>
                </a:solidFill>
              </a:rPr>
              <a:t>Back pain</a:t>
            </a:r>
          </a:p>
        </p:txBody>
      </p:sp>
      <p:sp>
        <p:nvSpPr>
          <p:cNvPr id="175136" name="Text Box 31"/>
          <p:cNvSpPr txBox="1">
            <a:spLocks noChangeArrowheads="1"/>
          </p:cNvSpPr>
          <p:nvPr/>
        </p:nvSpPr>
        <p:spPr bwMode="auto">
          <a:xfrm>
            <a:off x="1879600" y="5589588"/>
            <a:ext cx="1133475" cy="368300"/>
          </a:xfrm>
          <a:prstGeom prst="rect">
            <a:avLst/>
          </a:prstGeom>
          <a:noFill/>
          <a:ln w="9525">
            <a:noFill/>
            <a:round/>
            <a:headEnd/>
            <a:tailEnd/>
          </a:ln>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CC00"/>
                </a:solidFill>
              </a:rPr>
              <a:t>Template</a:t>
            </a:r>
          </a:p>
        </p:txBody>
      </p:sp>
      <p:sp>
        <p:nvSpPr>
          <p:cNvPr id="175137" name="Text Box 32"/>
          <p:cNvSpPr txBox="1">
            <a:spLocks noChangeArrowheads="1"/>
          </p:cNvSpPr>
          <p:nvPr/>
        </p:nvSpPr>
        <p:spPr bwMode="auto">
          <a:xfrm>
            <a:off x="6415088" y="5589588"/>
            <a:ext cx="1133475" cy="368300"/>
          </a:xfrm>
          <a:prstGeom prst="rect">
            <a:avLst/>
          </a:prstGeom>
          <a:noFill/>
          <a:ln w="9525">
            <a:noFill/>
            <a:round/>
            <a:headEnd/>
            <a:tailEnd/>
          </a:ln>
        </p:spPr>
        <p:txBody>
          <a:bodyPr wrap="none" lIns="90000" tIns="46800" rIns="90000" bIns="46800">
            <a:prstTxWarp prst="textNoShape">
              <a:avLst/>
            </a:prstTxWarp>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CC00"/>
                </a:solidFill>
              </a:rPr>
              <a:t>Template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additive="repl">
                                        <p:cTn id="6" dur="1" fill="hold">
                                          <p:stCondLst>
                                            <p:cond delay="0"/>
                                          </p:stCondLst>
                                        </p:cTn>
                                        <p:tgtEl>
                                          <p:spTgt spid="25608"/>
                                        </p:tgtEl>
                                        <p:attrNameLst>
                                          <p:attrName>style.visibility</p:attrName>
                                        </p:attrNameLst>
                                      </p:cBhvr>
                                      <p:to>
                                        <p:strVal val="visible"/>
                                      </p:to>
                                    </p:set>
                                    <p:animEffect transition="in" filter="wipe(down)">
                                      <p:cBhvr additive="repl">
                                        <p:cTn id="7" dur="500"/>
                                        <p:tgtEl>
                                          <p:spTgt spid="25608"/>
                                        </p:tgtEl>
                                      </p:cBhvr>
                                    </p:animEffect>
                                  </p:childTnLst>
                                  <p:subTnLst>
                                    <p:animClr clrSpc="rgb" dir="cw">
                                      <p:cBhvr override="childStyle">
                                        <p:cTn dur="1" fill="hold" display="0" masterRel="nextClick" afterEffect="1"/>
                                        <p:tgtEl>
                                          <p:spTgt spid="25608"/>
                                        </p:tgtEl>
                                        <p:attrNameLst>
                                          <p:attrName>ppt_c</p:attrName>
                                        </p:attrNameLst>
                                      </p:cBhvr>
                                      <p:to>
                                        <a:srgbClr val="00D8EC"/>
                                      </p:to>
                                    </p:animClr>
                                  </p:subTnLst>
                                </p:cTn>
                              </p:par>
                            </p:childTnLst>
                          </p:cTn>
                        </p:par>
                        <p:par>
                          <p:cTn id="8" fill="hold">
                            <p:stCondLst>
                              <p:cond delay="500"/>
                            </p:stCondLst>
                            <p:childTnLst>
                              <p:par>
                                <p:cTn id="9" presetID="9" presetClass="entr" fill="hold" nodeType="afterEffect">
                                  <p:stCondLst>
                                    <p:cond delay="0"/>
                                  </p:stCondLst>
                                  <p:childTnLst>
                                    <p:set>
                                      <p:cBhvr additive="repl">
                                        <p:cTn id="10" dur="1" fill="hold">
                                          <p:stCondLst>
                                            <p:cond delay="0"/>
                                          </p:stCondLst>
                                        </p:cTn>
                                        <p:tgtEl>
                                          <p:spTgt spid="25621"/>
                                        </p:tgtEl>
                                        <p:attrNameLst>
                                          <p:attrName>style.visibility</p:attrName>
                                        </p:attrNameLst>
                                      </p:cBhvr>
                                      <p:to>
                                        <p:strVal val="visible"/>
                                      </p:to>
                                    </p:set>
                                    <p:animEffect transition="in" filter="dissolve">
                                      <p:cBhvr additive="repl">
                                        <p:cTn id="11" dur="500"/>
                                        <p:tgtEl>
                                          <p:spTgt spid="25621"/>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additive="repl">
                                        <p:cTn id="14" dur="1" fill="hold">
                                          <p:stCondLst>
                                            <p:cond delay="0"/>
                                          </p:stCondLst>
                                        </p:cTn>
                                        <p:tgtEl>
                                          <p:spTgt spid="25609"/>
                                        </p:tgtEl>
                                        <p:attrNameLst>
                                          <p:attrName>style.visibility</p:attrName>
                                        </p:attrNameLst>
                                      </p:cBhvr>
                                      <p:to>
                                        <p:strVal val="visible"/>
                                      </p:to>
                                    </p:set>
                                    <p:animEffect transition="in" filter="wipe(right)">
                                      <p:cBhvr additive="repl">
                                        <p:cTn id="15" dur="500"/>
                                        <p:tgtEl>
                                          <p:spTgt spid="25609"/>
                                        </p:tgtEl>
                                      </p:cBhvr>
                                    </p:animEffect>
                                  </p:childTnLst>
                                  <p:subTnLst>
                                    <p:animClr clrSpc="rgb" dir="cw">
                                      <p:cBhvr override="childStyle">
                                        <p:cTn dur="1" fill="hold" display="0" masterRel="nextClick" afterEffect="1"/>
                                        <p:tgtEl>
                                          <p:spTgt spid="25609"/>
                                        </p:tgtEl>
                                        <p:attrNameLst>
                                          <p:attrName>ppt_c</p:attrName>
                                        </p:attrNameLst>
                                      </p:cBhvr>
                                      <p:to>
                                        <a:srgbClr val="00D8EC"/>
                                      </p:to>
                                    </p:animClr>
                                  </p:subTnLst>
                                </p:cTn>
                              </p:par>
                            </p:childTnLst>
                          </p:cTn>
                        </p:par>
                        <p:par>
                          <p:cTn id="16" fill="hold">
                            <p:stCondLst>
                              <p:cond delay="1500"/>
                            </p:stCondLst>
                            <p:childTnLst>
                              <p:par>
                                <p:cTn id="17" presetID="9" presetClass="entr" fill="hold" nodeType="afterEffect">
                                  <p:stCondLst>
                                    <p:cond delay="0"/>
                                  </p:stCondLst>
                                  <p:childTnLst>
                                    <p:set>
                                      <p:cBhvr additive="repl">
                                        <p:cTn id="18" dur="1" fill="hold">
                                          <p:stCondLst>
                                            <p:cond delay="0"/>
                                          </p:stCondLst>
                                        </p:cTn>
                                        <p:tgtEl>
                                          <p:spTgt spid="25622"/>
                                        </p:tgtEl>
                                        <p:attrNameLst>
                                          <p:attrName>style.visibility</p:attrName>
                                        </p:attrNameLst>
                                      </p:cBhvr>
                                      <p:to>
                                        <p:strVal val="visible"/>
                                      </p:to>
                                    </p:set>
                                    <p:animEffect transition="in" filter="dissolve">
                                      <p:cBhvr additive="repl">
                                        <p:cTn id="19" dur="500"/>
                                        <p:tgtEl>
                                          <p:spTgt spid="25622"/>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additive="repl">
                                        <p:cTn id="22" dur="1" fill="hold">
                                          <p:stCondLst>
                                            <p:cond delay="0"/>
                                          </p:stCondLst>
                                        </p:cTn>
                                        <p:tgtEl>
                                          <p:spTgt spid="25610"/>
                                        </p:tgtEl>
                                        <p:attrNameLst>
                                          <p:attrName>style.visibility</p:attrName>
                                        </p:attrNameLst>
                                      </p:cBhvr>
                                      <p:to>
                                        <p:strVal val="visible"/>
                                      </p:to>
                                    </p:set>
                                    <p:animEffect transition="in" filter="wipe(right)">
                                      <p:cBhvr additive="repl">
                                        <p:cTn id="23" dur="500"/>
                                        <p:tgtEl>
                                          <p:spTgt spid="25610"/>
                                        </p:tgtEl>
                                      </p:cBhvr>
                                    </p:animEffect>
                                  </p:childTnLst>
                                  <p:subTnLst>
                                    <p:animClr clrSpc="rgb" dir="cw">
                                      <p:cBhvr override="childStyle">
                                        <p:cTn dur="1" fill="hold" display="0" masterRel="nextClick" afterEffect="1"/>
                                        <p:tgtEl>
                                          <p:spTgt spid="25610"/>
                                        </p:tgtEl>
                                        <p:attrNameLst>
                                          <p:attrName>ppt_c</p:attrName>
                                        </p:attrNameLst>
                                      </p:cBhvr>
                                      <p:to>
                                        <a:srgbClr val="00D8EC"/>
                                      </p:to>
                                    </p:animClr>
                                  </p:subTnLst>
                                </p:cTn>
                              </p:par>
                            </p:childTnLst>
                          </p:cTn>
                        </p:par>
                        <p:par>
                          <p:cTn id="24" fill="hold">
                            <p:stCondLst>
                              <p:cond delay="2500"/>
                            </p:stCondLst>
                            <p:childTnLst>
                              <p:par>
                                <p:cTn id="25" presetID="9" presetClass="entr" fill="hold" nodeType="afterEffect">
                                  <p:stCondLst>
                                    <p:cond delay="0"/>
                                  </p:stCondLst>
                                  <p:childTnLst>
                                    <p:set>
                                      <p:cBhvr additive="repl">
                                        <p:cTn id="26" dur="1" fill="hold">
                                          <p:stCondLst>
                                            <p:cond delay="0"/>
                                          </p:stCondLst>
                                        </p:cTn>
                                        <p:tgtEl>
                                          <p:spTgt spid="25623"/>
                                        </p:tgtEl>
                                        <p:attrNameLst>
                                          <p:attrName>style.visibility</p:attrName>
                                        </p:attrNameLst>
                                      </p:cBhvr>
                                      <p:to>
                                        <p:strVal val="visible"/>
                                      </p:to>
                                    </p:set>
                                    <p:animEffect transition="in" filter="dissolve">
                                      <p:cBhvr additive="repl">
                                        <p:cTn id="27" dur="500"/>
                                        <p:tgtEl>
                                          <p:spTgt spid="25623"/>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additive="repl">
                                        <p:cTn id="30" dur="1" fill="hold">
                                          <p:stCondLst>
                                            <p:cond delay="0"/>
                                          </p:stCondLst>
                                        </p:cTn>
                                        <p:tgtEl>
                                          <p:spTgt spid="25611"/>
                                        </p:tgtEl>
                                        <p:attrNameLst>
                                          <p:attrName>style.visibility</p:attrName>
                                        </p:attrNameLst>
                                      </p:cBhvr>
                                      <p:to>
                                        <p:strVal val="visible"/>
                                      </p:to>
                                    </p:set>
                                    <p:animEffect transition="in" filter="wipe(right)">
                                      <p:cBhvr additive="repl">
                                        <p:cTn id="31" dur="500"/>
                                        <p:tgtEl>
                                          <p:spTgt spid="25611"/>
                                        </p:tgtEl>
                                      </p:cBhvr>
                                    </p:animEffect>
                                  </p:childTnLst>
                                  <p:subTnLst>
                                    <p:animClr clrSpc="rgb" dir="cw">
                                      <p:cBhvr override="childStyle">
                                        <p:cTn dur="1" fill="hold" display="0" masterRel="nextClick" afterEffect="1"/>
                                        <p:tgtEl>
                                          <p:spTgt spid="25611"/>
                                        </p:tgtEl>
                                        <p:attrNameLst>
                                          <p:attrName>ppt_c</p:attrName>
                                        </p:attrNameLst>
                                      </p:cBhvr>
                                      <p:to>
                                        <a:srgbClr val="00D8EC"/>
                                      </p:to>
                                    </p:animClr>
                                  </p:subTnLst>
                                </p:cTn>
                              </p:par>
                            </p:childTnLst>
                          </p:cTn>
                        </p:par>
                        <p:par>
                          <p:cTn id="32" fill="hold">
                            <p:stCondLst>
                              <p:cond delay="3500"/>
                            </p:stCondLst>
                            <p:childTnLst>
                              <p:par>
                                <p:cTn id="33" presetID="9" presetClass="entr" fill="hold" nodeType="afterEffect">
                                  <p:stCondLst>
                                    <p:cond delay="0"/>
                                  </p:stCondLst>
                                  <p:childTnLst>
                                    <p:set>
                                      <p:cBhvr additive="repl">
                                        <p:cTn id="34" dur="1" fill="hold">
                                          <p:stCondLst>
                                            <p:cond delay="0"/>
                                          </p:stCondLst>
                                        </p:cTn>
                                        <p:tgtEl>
                                          <p:spTgt spid="25624"/>
                                        </p:tgtEl>
                                        <p:attrNameLst>
                                          <p:attrName>style.visibility</p:attrName>
                                        </p:attrNameLst>
                                      </p:cBhvr>
                                      <p:to>
                                        <p:strVal val="visible"/>
                                      </p:to>
                                    </p:set>
                                    <p:animEffect transition="in" filter="dissolve">
                                      <p:cBhvr additive="repl">
                                        <p:cTn id="35" dur="500"/>
                                        <p:tgtEl>
                                          <p:spTgt spid="25624"/>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additive="repl">
                                        <p:cTn id="38" dur="1" fill="hold">
                                          <p:stCondLst>
                                            <p:cond delay="0"/>
                                          </p:stCondLst>
                                        </p:cTn>
                                        <p:tgtEl>
                                          <p:spTgt spid="25612"/>
                                        </p:tgtEl>
                                        <p:attrNameLst>
                                          <p:attrName>style.visibility</p:attrName>
                                        </p:attrNameLst>
                                      </p:cBhvr>
                                      <p:to>
                                        <p:strVal val="visible"/>
                                      </p:to>
                                    </p:set>
                                    <p:animEffect transition="in" filter="wipe(down)">
                                      <p:cBhvr additive="repl">
                                        <p:cTn id="39" dur="500"/>
                                        <p:tgtEl>
                                          <p:spTgt spid="25612"/>
                                        </p:tgtEl>
                                      </p:cBhvr>
                                    </p:animEffect>
                                  </p:childTnLst>
                                  <p:subTnLst>
                                    <p:animClr clrSpc="rgb" dir="cw">
                                      <p:cBhvr override="childStyle">
                                        <p:cTn dur="1" fill="hold" display="0" masterRel="nextClick" afterEffect="1"/>
                                        <p:tgtEl>
                                          <p:spTgt spid="25612"/>
                                        </p:tgtEl>
                                        <p:attrNameLst>
                                          <p:attrName>ppt_c</p:attrName>
                                        </p:attrNameLst>
                                      </p:cBhvr>
                                      <p:to>
                                        <a:srgbClr val="00D8EC"/>
                                      </p:to>
                                    </p:animClr>
                                  </p:subTnLst>
                                </p:cTn>
                              </p:par>
                            </p:childTnLst>
                          </p:cTn>
                        </p:par>
                        <p:par>
                          <p:cTn id="40" fill="hold">
                            <p:stCondLst>
                              <p:cond delay="4500"/>
                            </p:stCondLst>
                            <p:childTnLst>
                              <p:par>
                                <p:cTn id="41" presetID="9" presetClass="entr" fill="hold" nodeType="afterEffect">
                                  <p:stCondLst>
                                    <p:cond delay="0"/>
                                  </p:stCondLst>
                                  <p:childTnLst>
                                    <p:set>
                                      <p:cBhvr additive="repl">
                                        <p:cTn id="42" dur="1" fill="hold">
                                          <p:stCondLst>
                                            <p:cond delay="0"/>
                                          </p:stCondLst>
                                        </p:cTn>
                                        <p:tgtEl>
                                          <p:spTgt spid="25625"/>
                                        </p:tgtEl>
                                        <p:attrNameLst>
                                          <p:attrName>style.visibility</p:attrName>
                                        </p:attrNameLst>
                                      </p:cBhvr>
                                      <p:to>
                                        <p:strVal val="visible"/>
                                      </p:to>
                                    </p:set>
                                    <p:animEffect transition="in" filter="dissolve">
                                      <p:cBhvr additive="repl">
                                        <p:cTn id="43" dur="500"/>
                                        <p:tgtEl>
                                          <p:spTgt spid="256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additive="repl">
                                        <p:cTn id="47" dur="1" fill="hold">
                                          <p:stCondLst>
                                            <p:cond delay="0"/>
                                          </p:stCondLst>
                                        </p:cTn>
                                        <p:tgtEl>
                                          <p:spTgt spid="25602"/>
                                        </p:tgtEl>
                                        <p:attrNameLst>
                                          <p:attrName>style.visibility</p:attrName>
                                        </p:attrNameLst>
                                      </p:cBhvr>
                                      <p:to>
                                        <p:strVal val="visible"/>
                                      </p:to>
                                    </p:set>
                                    <p:animEffect transition="in" filter="wipe(down)">
                                      <p:cBhvr additive="repl">
                                        <p:cTn id="48" dur="500"/>
                                        <p:tgtEl>
                                          <p:spTgt spid="25602"/>
                                        </p:tgtEl>
                                      </p:cBhvr>
                                    </p:animEffect>
                                  </p:childTnLst>
                                  <p:subTnLst>
                                    <p:animClr clrSpc="rgb" dir="cw">
                                      <p:cBhvr override="childStyle">
                                        <p:cTn dur="1" fill="hold" display="0" masterRel="nextClick" afterEffect="1"/>
                                        <p:tgtEl>
                                          <p:spTgt spid="25602"/>
                                        </p:tgtEl>
                                        <p:attrNameLst>
                                          <p:attrName>ppt_c</p:attrName>
                                        </p:attrNameLst>
                                      </p:cBhvr>
                                      <p:to>
                                        <a:srgbClr val="00D8EC"/>
                                      </p:to>
                                    </p:animClr>
                                  </p:subTnLst>
                                </p:cTn>
                              </p:par>
                            </p:childTnLst>
                          </p:cTn>
                        </p:par>
                        <p:par>
                          <p:cTn id="49" fill="hold">
                            <p:stCondLst>
                              <p:cond delay="500"/>
                            </p:stCondLst>
                            <p:childTnLst>
                              <p:par>
                                <p:cTn id="50" presetID="9" presetClass="entr" fill="hold" nodeType="afterEffect">
                                  <p:stCondLst>
                                    <p:cond delay="0"/>
                                  </p:stCondLst>
                                  <p:childTnLst>
                                    <p:set>
                                      <p:cBhvr additive="repl">
                                        <p:cTn id="51" dur="1" fill="hold">
                                          <p:stCondLst>
                                            <p:cond delay="0"/>
                                          </p:stCondLst>
                                        </p:cTn>
                                        <p:tgtEl>
                                          <p:spTgt spid="25630"/>
                                        </p:tgtEl>
                                        <p:attrNameLst>
                                          <p:attrName>style.visibility</p:attrName>
                                        </p:attrNameLst>
                                      </p:cBhvr>
                                      <p:to>
                                        <p:strVal val="visible"/>
                                      </p:to>
                                    </p:set>
                                    <p:animEffect transition="in" filter="dissolve">
                                      <p:cBhvr additive="repl">
                                        <p:cTn id="52" dur="500"/>
                                        <p:tgtEl>
                                          <p:spTgt spid="25630"/>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additive="repl">
                                        <p:cTn id="55" dur="1" fill="hold">
                                          <p:stCondLst>
                                            <p:cond delay="0"/>
                                          </p:stCondLst>
                                        </p:cTn>
                                        <p:tgtEl>
                                          <p:spTgt spid="25603"/>
                                        </p:tgtEl>
                                        <p:attrNameLst>
                                          <p:attrName>style.visibility</p:attrName>
                                        </p:attrNameLst>
                                      </p:cBhvr>
                                      <p:to>
                                        <p:strVal val="visible"/>
                                      </p:to>
                                    </p:set>
                                    <p:animEffect transition="in" filter="wipe(down)">
                                      <p:cBhvr additive="repl">
                                        <p:cTn id="56" dur="500"/>
                                        <p:tgtEl>
                                          <p:spTgt spid="25603"/>
                                        </p:tgtEl>
                                      </p:cBhvr>
                                    </p:animEffect>
                                  </p:childTnLst>
                                  <p:subTnLst>
                                    <p:animClr clrSpc="rgb" dir="cw">
                                      <p:cBhvr override="childStyle">
                                        <p:cTn dur="1" fill="hold" display="0" masterRel="nextClick" afterEffect="1"/>
                                        <p:tgtEl>
                                          <p:spTgt spid="25603"/>
                                        </p:tgtEl>
                                        <p:attrNameLst>
                                          <p:attrName>ppt_c</p:attrName>
                                        </p:attrNameLst>
                                      </p:cBhvr>
                                      <p:to>
                                        <a:srgbClr val="00D8EC"/>
                                      </p:to>
                                    </p:animClr>
                                  </p:subTnLst>
                                </p:cTn>
                              </p:par>
                            </p:childTnLst>
                          </p:cTn>
                        </p:par>
                        <p:par>
                          <p:cTn id="57" fill="hold">
                            <p:stCondLst>
                              <p:cond delay="1500"/>
                            </p:stCondLst>
                            <p:childTnLst>
                              <p:par>
                                <p:cTn id="58" presetID="9" presetClass="entr" fill="hold" nodeType="afterEffect">
                                  <p:stCondLst>
                                    <p:cond delay="0"/>
                                  </p:stCondLst>
                                  <p:childTnLst>
                                    <p:set>
                                      <p:cBhvr additive="repl">
                                        <p:cTn id="59" dur="1" fill="hold">
                                          <p:stCondLst>
                                            <p:cond delay="0"/>
                                          </p:stCondLst>
                                        </p:cTn>
                                        <p:tgtEl>
                                          <p:spTgt spid="25626"/>
                                        </p:tgtEl>
                                        <p:attrNameLst>
                                          <p:attrName>style.visibility</p:attrName>
                                        </p:attrNameLst>
                                      </p:cBhvr>
                                      <p:to>
                                        <p:strVal val="visible"/>
                                      </p:to>
                                    </p:set>
                                    <p:animEffect transition="in" filter="dissolve">
                                      <p:cBhvr additive="repl">
                                        <p:cTn id="60" dur="500"/>
                                        <p:tgtEl>
                                          <p:spTgt spid="25626"/>
                                        </p:tgtEl>
                                      </p:cBhvr>
                                    </p:animEffect>
                                  </p:childTnLst>
                                </p:cTn>
                              </p:par>
                            </p:childTnLst>
                          </p:cTn>
                        </p:par>
                        <p:par>
                          <p:cTn id="61" fill="hold">
                            <p:stCondLst>
                              <p:cond delay="2000"/>
                            </p:stCondLst>
                            <p:childTnLst>
                              <p:par>
                                <p:cTn id="62" presetID="22" presetClass="entr" presetSubtype="4" fill="hold" grpId="0" nodeType="afterEffect">
                                  <p:stCondLst>
                                    <p:cond delay="0"/>
                                  </p:stCondLst>
                                  <p:childTnLst>
                                    <p:set>
                                      <p:cBhvr additive="repl">
                                        <p:cTn id="63" dur="1" fill="hold">
                                          <p:stCondLst>
                                            <p:cond delay="0"/>
                                          </p:stCondLst>
                                        </p:cTn>
                                        <p:tgtEl>
                                          <p:spTgt spid="25604"/>
                                        </p:tgtEl>
                                        <p:attrNameLst>
                                          <p:attrName>style.visibility</p:attrName>
                                        </p:attrNameLst>
                                      </p:cBhvr>
                                      <p:to>
                                        <p:strVal val="visible"/>
                                      </p:to>
                                    </p:set>
                                    <p:animEffect transition="in" filter="wipe(down)">
                                      <p:cBhvr additive="repl">
                                        <p:cTn id="64" dur="500"/>
                                        <p:tgtEl>
                                          <p:spTgt spid="25604"/>
                                        </p:tgtEl>
                                      </p:cBhvr>
                                    </p:animEffect>
                                  </p:childTnLst>
                                  <p:subTnLst>
                                    <p:animClr clrSpc="rgb" dir="cw">
                                      <p:cBhvr override="childStyle">
                                        <p:cTn dur="1" fill="hold" display="0" masterRel="nextClick" afterEffect="1"/>
                                        <p:tgtEl>
                                          <p:spTgt spid="25604"/>
                                        </p:tgtEl>
                                        <p:attrNameLst>
                                          <p:attrName>ppt_c</p:attrName>
                                        </p:attrNameLst>
                                      </p:cBhvr>
                                      <p:to>
                                        <a:srgbClr val="00D8EC"/>
                                      </p:to>
                                    </p:animClr>
                                  </p:subTnLst>
                                </p:cTn>
                              </p:par>
                            </p:childTnLst>
                          </p:cTn>
                        </p:par>
                        <p:par>
                          <p:cTn id="65" fill="hold">
                            <p:stCondLst>
                              <p:cond delay="2500"/>
                            </p:stCondLst>
                            <p:childTnLst>
                              <p:par>
                                <p:cTn id="66" presetID="9" presetClass="entr" fill="hold" nodeType="afterEffect">
                                  <p:stCondLst>
                                    <p:cond delay="0"/>
                                  </p:stCondLst>
                                  <p:childTnLst>
                                    <p:set>
                                      <p:cBhvr additive="repl">
                                        <p:cTn id="67" dur="1" fill="hold">
                                          <p:stCondLst>
                                            <p:cond delay="0"/>
                                          </p:stCondLst>
                                        </p:cTn>
                                        <p:tgtEl>
                                          <p:spTgt spid="25627"/>
                                        </p:tgtEl>
                                        <p:attrNameLst>
                                          <p:attrName>style.visibility</p:attrName>
                                        </p:attrNameLst>
                                      </p:cBhvr>
                                      <p:to>
                                        <p:strVal val="visible"/>
                                      </p:to>
                                    </p:set>
                                    <p:animEffect transition="in" filter="dissolve">
                                      <p:cBhvr additive="repl">
                                        <p:cTn id="68" dur="500"/>
                                        <p:tgtEl>
                                          <p:spTgt spid="25627"/>
                                        </p:tgtEl>
                                      </p:cBhvr>
                                    </p:animEffect>
                                  </p:childTnLst>
                                </p:cTn>
                              </p:par>
                            </p:childTnLst>
                          </p:cTn>
                        </p:par>
                        <p:par>
                          <p:cTn id="69" fill="hold">
                            <p:stCondLst>
                              <p:cond delay="3000"/>
                            </p:stCondLst>
                            <p:childTnLst>
                              <p:par>
                                <p:cTn id="70" presetID="22" presetClass="entr" presetSubtype="1" fill="hold" grpId="0" nodeType="afterEffect">
                                  <p:stCondLst>
                                    <p:cond delay="0"/>
                                  </p:stCondLst>
                                  <p:childTnLst>
                                    <p:set>
                                      <p:cBhvr additive="repl">
                                        <p:cTn id="71" dur="1" fill="hold">
                                          <p:stCondLst>
                                            <p:cond delay="0"/>
                                          </p:stCondLst>
                                        </p:cTn>
                                        <p:tgtEl>
                                          <p:spTgt spid="25605"/>
                                        </p:tgtEl>
                                        <p:attrNameLst>
                                          <p:attrName>style.visibility</p:attrName>
                                        </p:attrNameLst>
                                      </p:cBhvr>
                                      <p:to>
                                        <p:strVal val="visible"/>
                                      </p:to>
                                    </p:set>
                                    <p:animEffect transition="in" filter="wipe(up)">
                                      <p:cBhvr additive="repl">
                                        <p:cTn id="72" dur="500"/>
                                        <p:tgtEl>
                                          <p:spTgt spid="25605"/>
                                        </p:tgtEl>
                                      </p:cBhvr>
                                    </p:animEffect>
                                  </p:childTnLst>
                                  <p:subTnLst>
                                    <p:animClr clrSpc="rgb" dir="cw">
                                      <p:cBhvr override="childStyle">
                                        <p:cTn dur="1" fill="hold" display="0" masterRel="nextClick" afterEffect="1"/>
                                        <p:tgtEl>
                                          <p:spTgt spid="25605"/>
                                        </p:tgtEl>
                                        <p:attrNameLst>
                                          <p:attrName>ppt_c</p:attrName>
                                        </p:attrNameLst>
                                      </p:cBhvr>
                                      <p:to>
                                        <a:srgbClr val="00D8EC"/>
                                      </p:to>
                                    </p:animClr>
                                  </p:subTnLst>
                                </p:cTn>
                              </p:par>
                            </p:childTnLst>
                          </p:cTn>
                        </p:par>
                        <p:par>
                          <p:cTn id="73" fill="hold">
                            <p:stCondLst>
                              <p:cond delay="3500"/>
                            </p:stCondLst>
                            <p:childTnLst>
                              <p:par>
                                <p:cTn id="74" presetID="9" presetClass="entr" fill="hold" nodeType="afterEffect">
                                  <p:stCondLst>
                                    <p:cond delay="0"/>
                                  </p:stCondLst>
                                  <p:childTnLst>
                                    <p:set>
                                      <p:cBhvr additive="repl">
                                        <p:cTn id="75" dur="1" fill="hold">
                                          <p:stCondLst>
                                            <p:cond delay="0"/>
                                          </p:stCondLst>
                                        </p:cTn>
                                        <p:tgtEl>
                                          <p:spTgt spid="25628"/>
                                        </p:tgtEl>
                                        <p:attrNameLst>
                                          <p:attrName>style.visibility</p:attrName>
                                        </p:attrNameLst>
                                      </p:cBhvr>
                                      <p:to>
                                        <p:strVal val="visible"/>
                                      </p:to>
                                    </p:set>
                                    <p:animEffect transition="in" filter="dissolve">
                                      <p:cBhvr additive="repl">
                                        <p:cTn id="76" dur="500"/>
                                        <p:tgtEl>
                                          <p:spTgt spid="25628"/>
                                        </p:tgtEl>
                                      </p:cBhvr>
                                    </p:animEffect>
                                  </p:childTnLst>
                                </p:cTn>
                              </p:par>
                            </p:childTnLst>
                          </p:cTn>
                        </p:par>
                        <p:par>
                          <p:cTn id="77" fill="hold">
                            <p:stCondLst>
                              <p:cond delay="4000"/>
                            </p:stCondLst>
                            <p:childTnLst>
                              <p:par>
                                <p:cTn id="78" presetID="22" presetClass="entr" presetSubtype="4" fill="hold" grpId="0" nodeType="afterEffect">
                                  <p:stCondLst>
                                    <p:cond delay="0"/>
                                  </p:stCondLst>
                                  <p:childTnLst>
                                    <p:set>
                                      <p:cBhvr additive="repl">
                                        <p:cTn id="79" dur="1" fill="hold">
                                          <p:stCondLst>
                                            <p:cond delay="0"/>
                                          </p:stCondLst>
                                        </p:cTn>
                                        <p:tgtEl>
                                          <p:spTgt spid="25606"/>
                                        </p:tgtEl>
                                        <p:attrNameLst>
                                          <p:attrName>style.visibility</p:attrName>
                                        </p:attrNameLst>
                                      </p:cBhvr>
                                      <p:to>
                                        <p:strVal val="visible"/>
                                      </p:to>
                                    </p:set>
                                    <p:animEffect transition="in" filter="wipe(down)">
                                      <p:cBhvr additive="repl">
                                        <p:cTn id="80" dur="500"/>
                                        <p:tgtEl>
                                          <p:spTgt spid="25606"/>
                                        </p:tgtEl>
                                      </p:cBhvr>
                                    </p:animEffect>
                                  </p:childTnLst>
                                  <p:subTnLst>
                                    <p:animClr clrSpc="rgb" dir="cw">
                                      <p:cBhvr override="childStyle">
                                        <p:cTn dur="1" fill="hold" display="0" masterRel="nextClick" afterEffect="1"/>
                                        <p:tgtEl>
                                          <p:spTgt spid="25606"/>
                                        </p:tgtEl>
                                        <p:attrNameLst>
                                          <p:attrName>ppt_c</p:attrName>
                                        </p:attrNameLst>
                                      </p:cBhvr>
                                      <p:to>
                                        <a:srgbClr val="00D8EC"/>
                                      </p:to>
                                    </p:animClr>
                                  </p:subTnLst>
                                </p:cTn>
                              </p:par>
                            </p:childTnLst>
                          </p:cTn>
                        </p:par>
                        <p:par>
                          <p:cTn id="81" fill="hold">
                            <p:stCondLst>
                              <p:cond delay="4500"/>
                            </p:stCondLst>
                            <p:childTnLst>
                              <p:par>
                                <p:cTn id="82" presetID="9" presetClass="entr" fill="hold" nodeType="afterEffect">
                                  <p:stCondLst>
                                    <p:cond delay="0"/>
                                  </p:stCondLst>
                                  <p:childTnLst>
                                    <p:set>
                                      <p:cBhvr additive="repl">
                                        <p:cTn id="83" dur="1" fill="hold">
                                          <p:stCondLst>
                                            <p:cond delay="0"/>
                                          </p:stCondLst>
                                        </p:cTn>
                                        <p:tgtEl>
                                          <p:spTgt spid="25629"/>
                                        </p:tgtEl>
                                        <p:attrNameLst>
                                          <p:attrName>style.visibility</p:attrName>
                                        </p:attrNameLst>
                                      </p:cBhvr>
                                      <p:to>
                                        <p:strVal val="visible"/>
                                      </p:to>
                                    </p:set>
                                    <p:animEffect transition="in" filter="dissolve">
                                      <p:cBhvr additive="repl">
                                        <p:cTn id="84" dur="500"/>
                                        <p:tgtEl>
                                          <p:spTgt spid="25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3" grpId="0" animBg="1"/>
      <p:bldP spid="25604" grpId="0" animBg="1"/>
      <p:bldP spid="25605" grpId="0" animBg="1"/>
      <p:bldP spid="25606" grpId="0" animBg="1"/>
      <p:bldP spid="25608" grpId="0" animBg="1"/>
      <p:bldP spid="25609" grpId="0" animBg="1"/>
      <p:bldP spid="25610" grpId="0" animBg="1"/>
      <p:bldP spid="25611" grpId="0" animBg="1"/>
      <p:bldP spid="256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Each archetype carries its own unique local terminology, with multi-lingual capacity </a:t>
            </a:r>
          </a:p>
          <a:p>
            <a:pPr lvl="1"/>
            <a:r>
              <a:rPr lang="en-US" dirty="0" smtClean="0"/>
              <a:t>“Diastolic” [at0005]</a:t>
            </a:r>
          </a:p>
          <a:p>
            <a:pPr lvl="1"/>
            <a:endParaRPr lang="en-GB" dirty="0" smtClean="0"/>
          </a:p>
          <a:p>
            <a:r>
              <a:rPr lang="en-US" dirty="0" smtClean="0"/>
              <a:t>‘Bindings’ to multiple external terminologies</a:t>
            </a:r>
          </a:p>
          <a:p>
            <a:pPr lvl="1"/>
            <a:r>
              <a:rPr lang="en-US" dirty="0" smtClean="0"/>
              <a:t>Define a mapping to an external term, carrying both the mapped term and local archetype term in the data</a:t>
            </a:r>
          </a:p>
        </p:txBody>
      </p:sp>
      <p:sp>
        <p:nvSpPr>
          <p:cNvPr id="4" name="Footer Placeholder 3"/>
          <p:cNvSpPr>
            <a:spLocks noGrp="1"/>
          </p:cNvSpPr>
          <p:nvPr>
            <p:ph type="ftr" sz="quarter" idx="4294967295"/>
          </p:nvPr>
        </p:nvSpPr>
        <p:spPr>
          <a:xfrm>
            <a:off x="4380072" y="6407944"/>
            <a:ext cx="2350681" cy="365125"/>
          </a:xfrm>
          <a:prstGeom prst="rect">
            <a:avLst/>
          </a:prstGeom>
        </p:spPr>
        <p:txBody>
          <a:bodyPr/>
          <a:lstStyle/>
          <a:p>
            <a:r>
              <a:rPr lang="en-US" altLang="en-US" smtClean="0"/>
              <a:t>Copyright 2012 Ocean Informatics</a:t>
            </a:r>
            <a:endParaRPr lang="en-US" altLang="en-US" dirty="0" smtClean="0"/>
          </a:p>
        </p:txBody>
      </p:sp>
      <p:sp>
        <p:nvSpPr>
          <p:cNvPr id="2" name="Title 1"/>
          <p:cNvSpPr>
            <a:spLocks noGrp="1"/>
          </p:cNvSpPr>
          <p:nvPr>
            <p:ph type="title"/>
          </p:nvPr>
        </p:nvSpPr>
        <p:spPr/>
        <p:txBody>
          <a:bodyPr/>
          <a:lstStyle/>
          <a:p>
            <a:r>
              <a:rPr lang="en-US" smtClean="0"/>
              <a:t>Where does terminology fit?</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indings.tiff"/>
          <p:cNvPicPr>
            <a:picLocks noGrp="1" noChangeAspect="1"/>
          </p:cNvPicPr>
          <p:nvPr>
            <p:ph idx="1"/>
          </p:nvPr>
        </p:nvPicPr>
        <p:blipFill>
          <a:blip r:embed="rId3" cstate="print"/>
          <a:srcRect b="27156"/>
          <a:stretch>
            <a:fillRect/>
          </a:stretch>
        </p:blipFill>
        <p:spPr>
          <a:xfrm>
            <a:off x="0" y="0"/>
            <a:ext cx="9144000" cy="6858000"/>
          </a:xfrm>
        </p:spPr>
      </p:pic>
      <p:sp>
        <p:nvSpPr>
          <p:cNvPr id="6" name="Oval 5"/>
          <p:cNvSpPr/>
          <p:nvPr/>
        </p:nvSpPr>
        <p:spPr>
          <a:xfrm>
            <a:off x="2057400" y="1143000"/>
            <a:ext cx="1500198" cy="28575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362200" y="1371600"/>
            <a:ext cx="1854260" cy="366714"/>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643306" y="4148134"/>
            <a:ext cx="2000264" cy="50006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38600" y="838200"/>
            <a:ext cx="3929090" cy="584775"/>
          </a:xfrm>
          <a:prstGeom prst="rect">
            <a:avLst/>
          </a:prstGeom>
          <a:noFill/>
          <a:ln>
            <a:solidFill>
              <a:schemeClr val="accent2"/>
            </a:solidFill>
          </a:ln>
        </p:spPr>
        <p:txBody>
          <a:bodyPr wrap="square" rtlCol="0">
            <a:spAutoFit/>
          </a:bodyPr>
          <a:lstStyle/>
          <a:p>
            <a:r>
              <a:rPr lang="en-GB" sz="1600" b="1" dirty="0" smtClean="0"/>
              <a:t>1. </a:t>
            </a:r>
            <a:r>
              <a:rPr lang="en-GB" sz="1600" b="1" dirty="0" err="1" smtClean="0"/>
              <a:t>Termset</a:t>
            </a:r>
            <a:r>
              <a:rPr lang="en-GB" sz="1600" b="1" dirty="0" smtClean="0"/>
              <a:t> binding to node value</a:t>
            </a:r>
          </a:p>
          <a:p>
            <a:r>
              <a:rPr lang="en-GB" sz="1600" b="1" dirty="0" smtClean="0"/>
              <a:t>LOINC: “Any Histopathology test”</a:t>
            </a:r>
            <a:endParaRPr lang="en-GB" sz="1600" b="1" dirty="0"/>
          </a:p>
        </p:txBody>
      </p:sp>
      <p:sp>
        <p:nvSpPr>
          <p:cNvPr id="10" name="TextBox 9"/>
          <p:cNvSpPr txBox="1"/>
          <p:nvPr/>
        </p:nvSpPr>
        <p:spPr>
          <a:xfrm>
            <a:off x="4648200" y="1676400"/>
            <a:ext cx="3929090" cy="584775"/>
          </a:xfrm>
          <a:prstGeom prst="rect">
            <a:avLst/>
          </a:prstGeom>
          <a:noFill/>
          <a:ln>
            <a:solidFill>
              <a:schemeClr val="tx2">
                <a:lumMod val="20000"/>
                <a:lumOff val="80000"/>
              </a:schemeClr>
            </a:solidFill>
          </a:ln>
        </p:spPr>
        <p:txBody>
          <a:bodyPr wrap="square" rtlCol="0">
            <a:spAutoFit/>
          </a:bodyPr>
          <a:lstStyle/>
          <a:p>
            <a:r>
              <a:rPr lang="en-GB" sz="1600" b="1" dirty="0" smtClean="0"/>
              <a:t>2. </a:t>
            </a:r>
            <a:r>
              <a:rPr lang="en-GB" sz="1600" b="1" dirty="0" err="1" smtClean="0"/>
              <a:t>Termset</a:t>
            </a:r>
            <a:r>
              <a:rPr lang="en-GB" sz="1600" b="1" dirty="0" smtClean="0"/>
              <a:t> binding to node value</a:t>
            </a:r>
          </a:p>
          <a:p>
            <a:r>
              <a:rPr lang="en-GB" sz="1600" b="1" dirty="0" smtClean="0"/>
              <a:t>LOCAL: “Any Diagnostic service”</a:t>
            </a:r>
            <a:endParaRPr lang="en-GB" sz="1600" b="1" dirty="0"/>
          </a:p>
        </p:txBody>
      </p:sp>
      <p:sp>
        <p:nvSpPr>
          <p:cNvPr id="11" name="TextBox 10"/>
          <p:cNvSpPr txBox="1"/>
          <p:nvPr/>
        </p:nvSpPr>
        <p:spPr>
          <a:xfrm>
            <a:off x="177424" y="4114800"/>
            <a:ext cx="2489576" cy="584776"/>
          </a:xfrm>
          <a:prstGeom prst="rect">
            <a:avLst/>
          </a:prstGeom>
          <a:noFill/>
          <a:ln>
            <a:solidFill>
              <a:srgbClr val="FFC000"/>
            </a:solidFill>
          </a:ln>
        </p:spPr>
        <p:txBody>
          <a:bodyPr wrap="square" rtlCol="0">
            <a:spAutoFit/>
          </a:bodyPr>
          <a:lstStyle/>
          <a:p>
            <a:r>
              <a:rPr lang="en-GB" sz="1600" b="1" dirty="0" smtClean="0"/>
              <a:t>4. Term binding to a node </a:t>
            </a:r>
            <a:r>
              <a:rPr lang="en-GB" sz="1600" b="1" dirty="0" err="1" smtClean="0"/>
              <a:t>valueset</a:t>
            </a:r>
            <a:endParaRPr lang="en-GB" sz="1600" b="1" dirty="0" smtClean="0"/>
          </a:p>
        </p:txBody>
      </p:sp>
      <p:sp>
        <p:nvSpPr>
          <p:cNvPr id="12" name="TextBox 11"/>
          <p:cNvSpPr txBox="1"/>
          <p:nvPr/>
        </p:nvSpPr>
        <p:spPr>
          <a:xfrm>
            <a:off x="6012160" y="3200400"/>
            <a:ext cx="2928958" cy="830997"/>
          </a:xfrm>
          <a:prstGeom prst="rect">
            <a:avLst/>
          </a:prstGeom>
          <a:noFill/>
          <a:ln>
            <a:solidFill>
              <a:srgbClr val="00B0F0"/>
            </a:solidFill>
          </a:ln>
        </p:spPr>
        <p:txBody>
          <a:bodyPr wrap="square" rtlCol="0">
            <a:spAutoFit/>
          </a:bodyPr>
          <a:lstStyle/>
          <a:p>
            <a:r>
              <a:rPr lang="en-GB" sz="1600" b="1" dirty="0" smtClean="0"/>
              <a:t>3. Term binding to a node name “Histological grading” SNOMEDCT::1256879</a:t>
            </a:r>
            <a:endParaRPr lang="en-GB" sz="1600" b="1" dirty="0"/>
          </a:p>
        </p:txBody>
      </p:sp>
      <p:sp>
        <p:nvSpPr>
          <p:cNvPr id="25602" name="AutoShape 2" descr="en-resource://database/8937: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5608" name="Picture 8" descr="C:\Users\ian\AppData\Local\Temp\enhtmlclip\ScreenClip(1).png"/>
          <p:cNvPicPr>
            <a:picLocks noChangeAspect="1" noChangeArrowheads="1"/>
          </p:cNvPicPr>
          <p:nvPr/>
        </p:nvPicPr>
        <p:blipFill>
          <a:blip r:embed="rId4" cstate="print"/>
          <a:srcRect/>
          <a:stretch>
            <a:fillRect/>
          </a:stretch>
        </p:blipFill>
        <p:spPr bwMode="auto">
          <a:xfrm>
            <a:off x="304800" y="4876800"/>
            <a:ext cx="2254402" cy="1603648"/>
          </a:xfrm>
          <a:prstGeom prst="rect">
            <a:avLst/>
          </a:prstGeom>
          <a:noFill/>
        </p:spPr>
      </p:pic>
      <p:sp>
        <p:nvSpPr>
          <p:cNvPr id="15" name="Oval 14"/>
          <p:cNvSpPr/>
          <p:nvPr/>
        </p:nvSpPr>
        <p:spPr bwMode="auto">
          <a:xfrm>
            <a:off x="3810000" y="4495800"/>
            <a:ext cx="2286000" cy="381000"/>
          </a:xfrm>
          <a:prstGeom prst="ellipse">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smtClean="0">
              <a:ln>
                <a:noFill/>
              </a:ln>
              <a:solidFill>
                <a:schemeClr val="tx1"/>
              </a:solidFill>
              <a:effectLst/>
              <a:latin typeface="Arial" charset="0"/>
              <a:cs typeface="Arial" charset="0"/>
            </a:endParaRPr>
          </a:p>
        </p:txBody>
      </p:sp>
      <p:sp>
        <p:nvSpPr>
          <p:cNvPr id="13" name="Footer Placeholder 12"/>
          <p:cNvSpPr>
            <a:spLocks noGrp="1"/>
          </p:cNvSpPr>
          <p:nvPr>
            <p:ph type="ftr" sz="quarter" idx="4294967295"/>
          </p:nvPr>
        </p:nvSpPr>
        <p:spPr>
          <a:xfrm>
            <a:off x="4380072" y="6407944"/>
            <a:ext cx="2350681" cy="365125"/>
          </a:xfrm>
          <a:prstGeom prst="rect">
            <a:avLst/>
          </a:prstGeom>
        </p:spPr>
        <p:txBody>
          <a:bodyPr/>
          <a:lstStyle/>
          <a:p>
            <a:r>
              <a:rPr lang="en-US" altLang="en-US" smtClean="0"/>
              <a:t>Copyright 2012 Ocean Informatics</a:t>
            </a:r>
            <a:endParaRPr lang="en-US" alt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heckerboard(across)">
                                      <p:cBhvr>
                                        <p:cTn id="31" dur="500"/>
                                        <p:tgtEl>
                                          <p:spTgt spid="11"/>
                                        </p:tgtEl>
                                      </p:cBhvr>
                                    </p:animEffect>
                                  </p:childTnLst>
                                </p:cTn>
                              </p:par>
                              <p:par>
                                <p:cTn id="32" presetID="4" presetClass="entr" presetSubtype="16" fill="hold" nodeType="withEffect">
                                  <p:stCondLst>
                                    <p:cond delay="0"/>
                                  </p:stCondLst>
                                  <p:childTnLst>
                                    <p:set>
                                      <p:cBhvr>
                                        <p:cTn id="33" dur="1" fill="hold">
                                          <p:stCondLst>
                                            <p:cond delay="0"/>
                                          </p:stCondLst>
                                        </p:cTn>
                                        <p:tgtEl>
                                          <p:spTgt spid="25608"/>
                                        </p:tgtEl>
                                        <p:attrNameLst>
                                          <p:attrName>style.visibility</p:attrName>
                                        </p:attrNameLst>
                                      </p:cBhvr>
                                      <p:to>
                                        <p:strVal val="visible"/>
                                      </p:to>
                                    </p:set>
                                    <p:animEffect transition="in" filter="box(in)">
                                      <p:cBhvr>
                                        <p:cTn id="34" dur="500"/>
                                        <p:tgtEl>
                                          <p:spTgt spid="25608"/>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4294967295"/>
          </p:nvPr>
        </p:nvSpPr>
        <p:spPr>
          <a:xfrm>
            <a:off x="4380072" y="6407944"/>
            <a:ext cx="2350681" cy="365125"/>
          </a:xfrm>
          <a:prstGeom prst="rect">
            <a:avLst/>
          </a:prstGeom>
        </p:spPr>
        <p:txBody>
          <a:bodyPr/>
          <a:lstStyle/>
          <a:p>
            <a:pPr>
              <a:defRPr/>
            </a:pPr>
            <a:r>
              <a:rPr lang="en-US" smtClean="0"/>
              <a:t>© Ocean Informatics 2008</a:t>
            </a:r>
            <a:endParaRPr lang="en-US"/>
          </a:p>
        </p:txBody>
      </p:sp>
      <p:sp>
        <p:nvSpPr>
          <p:cNvPr id="4" name="Title 3"/>
          <p:cNvSpPr>
            <a:spLocks noGrp="1"/>
          </p:cNvSpPr>
          <p:nvPr>
            <p:ph type="title"/>
          </p:nvPr>
        </p:nvSpPr>
        <p:spPr/>
        <p:txBody>
          <a:bodyPr/>
          <a:lstStyle/>
          <a:p>
            <a:pPr algn="ctr"/>
            <a:r>
              <a:rPr lang="en-US" dirty="0" smtClean="0"/>
              <a:t>Questions ?</a:t>
            </a:r>
            <a:endParaRPr lang="en-US" dirty="0"/>
          </a:p>
        </p:txBody>
      </p:sp>
    </p:spTree>
    <p:extLst>
      <p:ext uri="{BB962C8B-B14F-4D97-AF65-F5344CB8AC3E}">
        <p14:creationId xmlns:p14="http://schemas.microsoft.com/office/powerpoint/2010/main" val="1047823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pPr algn="ctr"/>
            <a:r>
              <a:rPr lang="en-GB" smtClean="0"/>
              <a:t>Coffee break</a:t>
            </a:r>
            <a:endParaRPr lang="en-GB" dirty="0"/>
          </a:p>
        </p:txBody>
      </p:sp>
    </p:spTree>
    <p:extLst>
      <p:ext uri="{BB962C8B-B14F-4D97-AF65-F5344CB8AC3E}">
        <p14:creationId xmlns:p14="http://schemas.microsoft.com/office/powerpoint/2010/main" val="1075487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GPSOC - openEHR</a:t>
            </a:r>
            <a:endParaRPr lang="en-US" dirty="0"/>
          </a:p>
        </p:txBody>
      </p:sp>
      <p:sp>
        <p:nvSpPr>
          <p:cNvPr id="3" name="Subtitle 2"/>
          <p:cNvSpPr>
            <a:spLocks noGrp="1"/>
          </p:cNvSpPr>
          <p:nvPr>
            <p:ph type="subTitle" idx="1"/>
          </p:nvPr>
        </p:nvSpPr>
        <p:spPr>
          <a:xfrm>
            <a:off x="467544" y="5661248"/>
            <a:ext cx="6400800" cy="534888"/>
          </a:xfrm>
        </p:spPr>
        <p:txBody>
          <a:bodyPr>
            <a:normAutofit/>
          </a:bodyPr>
          <a:lstStyle/>
          <a:p>
            <a:pPr algn="l"/>
            <a:r>
              <a:rPr lang="en-US" dirty="0" err="1" smtClean="0">
                <a:solidFill>
                  <a:schemeClr val="bg1"/>
                </a:solidFill>
              </a:rPr>
              <a:t>www.openehr.org</a:t>
            </a:r>
            <a:endParaRPr lang="en-US" dirty="0" smtClean="0">
              <a:solidFill>
                <a:schemeClr val="bg1"/>
              </a:solidFill>
            </a:endParaRPr>
          </a:p>
        </p:txBody>
      </p:sp>
      <p:pic>
        <p:nvPicPr>
          <p:cNvPr id="4" name="Picture 3"/>
          <p:cNvPicPr>
            <a:picLocks noChangeAspect="1"/>
          </p:cNvPicPr>
          <p:nvPr/>
        </p:nvPicPr>
        <p:blipFill>
          <a:blip r:embed="rId2"/>
          <a:stretch>
            <a:fillRect/>
          </a:stretch>
        </p:blipFill>
        <p:spPr>
          <a:xfrm>
            <a:off x="404825" y="304800"/>
            <a:ext cx="8739175" cy="440533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it used for?</a:t>
            </a:r>
            <a:endParaRPr lang="en-US" dirty="0"/>
          </a:p>
        </p:txBody>
      </p:sp>
      <p:sp>
        <p:nvSpPr>
          <p:cNvPr id="3" name="Content Placeholder 2"/>
          <p:cNvSpPr>
            <a:spLocks noGrp="1"/>
          </p:cNvSpPr>
          <p:nvPr>
            <p:ph idx="1"/>
          </p:nvPr>
        </p:nvSpPr>
        <p:spPr/>
        <p:txBody>
          <a:bodyPr>
            <a:normAutofit/>
          </a:bodyPr>
          <a:lstStyle/>
          <a:p>
            <a:r>
              <a:rPr lang="en-US" dirty="0" smtClean="0"/>
              <a:t>Generic application platform</a:t>
            </a:r>
          </a:p>
          <a:p>
            <a:pPr lvl="1"/>
            <a:r>
              <a:rPr lang="en-US" dirty="0" smtClean="0"/>
              <a:t>Does the heavy lifting of database /querying layer</a:t>
            </a:r>
          </a:p>
          <a:p>
            <a:pPr lvl="1"/>
            <a:r>
              <a:rPr lang="en-US" dirty="0" smtClean="0"/>
              <a:t>Agile, clinically-defined content definitions</a:t>
            </a:r>
          </a:p>
          <a:p>
            <a:pPr lvl="1"/>
            <a:r>
              <a:rPr lang="en-US" dirty="0" smtClean="0"/>
              <a:t>Not tied to any single solution or business model</a:t>
            </a:r>
          </a:p>
          <a:p>
            <a:pPr lvl="1">
              <a:buNone/>
            </a:pPr>
            <a:endParaRPr lang="en-US" dirty="0" smtClean="0"/>
          </a:p>
          <a:p>
            <a:r>
              <a:rPr lang="en-US" dirty="0" smtClean="0"/>
              <a:t>‘Standards’ development</a:t>
            </a:r>
          </a:p>
          <a:p>
            <a:pPr lvl="1"/>
            <a:r>
              <a:rPr lang="en-US" dirty="0" smtClean="0"/>
              <a:t>Clinically –driven and governed</a:t>
            </a:r>
          </a:p>
          <a:p>
            <a:pPr lvl="1"/>
            <a:r>
              <a:rPr lang="en-US" dirty="0" smtClean="0"/>
              <a:t>Scalable and emergent</a:t>
            </a:r>
          </a:p>
          <a:p>
            <a:pPr lvl="1"/>
            <a:r>
              <a:rPr lang="en-US" dirty="0" smtClean="0"/>
              <a:t>Agile, inclusive</a:t>
            </a:r>
          </a:p>
          <a:p>
            <a:pPr lvl="1"/>
            <a:endParaRPr lang="en-US" dirty="0" smtClean="0"/>
          </a:p>
          <a:p>
            <a:pPr lvl="1"/>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1" name="Content Placeholder 4" descr="Topsham.JPG"/>
          <p:cNvPicPr>
            <a:picLocks noGrp="1" noChangeAspect="1"/>
          </p:cNvPicPr>
          <p:nvPr>
            <p:ph idx="1"/>
          </p:nvPr>
        </p:nvPicPr>
        <p:blipFill>
          <a:blip r:embed="rId3"/>
          <a:srcRect l="73" r="73"/>
          <a:stretch>
            <a:fillRect/>
          </a:stretch>
        </p:blipFill>
        <p:spPr>
          <a:xfrm>
            <a:off x="1692275" y="1484313"/>
            <a:ext cx="5856288" cy="4394200"/>
          </a:xfrm>
        </p:spPr>
      </p:pic>
      <p:sp>
        <p:nvSpPr>
          <p:cNvPr id="155650" name="Title 1"/>
          <p:cNvSpPr>
            <a:spLocks noGrp="1"/>
          </p:cNvSpPr>
          <p:nvPr>
            <p:ph type="title"/>
          </p:nvPr>
        </p:nvSpPr>
        <p:spPr/>
        <p:txBody>
          <a:bodyPr>
            <a:normAutofit/>
          </a:bodyPr>
          <a:lstStyle/>
          <a:p>
            <a:r>
              <a:rPr lang="en-US" dirty="0" smtClean="0"/>
              <a:t>Clinical information modelling</a:t>
            </a:r>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US" dirty="0" smtClean="0"/>
          </a:p>
          <a:p>
            <a:r>
              <a:rPr lang="en-US" dirty="0" smtClean="0"/>
              <a:t>GUI</a:t>
            </a:r>
            <a:br>
              <a:rPr lang="en-US" dirty="0" smtClean="0"/>
            </a:br>
            <a:endParaRPr lang="en-US" dirty="0" smtClean="0"/>
          </a:p>
          <a:p>
            <a:pPr marL="365760" lvl="1" indent="-256032">
              <a:spcBef>
                <a:spcPts val="400"/>
              </a:spcBef>
              <a:buSzPct val="68000"/>
              <a:buFont typeface="Wingdings 3"/>
              <a:buChar char=""/>
            </a:pPr>
            <a:endParaRPr lang="en-US" dirty="0" smtClean="0"/>
          </a:p>
          <a:p>
            <a:pPr>
              <a:buNone/>
            </a:pPr>
            <a:endParaRPr lang="en-US" dirty="0" smtClean="0"/>
          </a:p>
          <a:p>
            <a:endParaRPr lang="en-US" dirty="0"/>
          </a:p>
        </p:txBody>
      </p:sp>
      <p:sp>
        <p:nvSpPr>
          <p:cNvPr id="3" name="Footer Placeholder 2"/>
          <p:cNvSpPr>
            <a:spLocks noGrp="1"/>
          </p:cNvSpPr>
          <p:nvPr>
            <p:ph type="ftr" sz="quarter" idx="4294967295"/>
          </p:nvPr>
        </p:nvSpPr>
        <p:spPr>
          <a:xfrm>
            <a:off x="4380072" y="6407944"/>
            <a:ext cx="2350681" cy="365125"/>
          </a:xfrm>
          <a:prstGeom prst="rect">
            <a:avLst/>
          </a:prstGeom>
        </p:spPr>
        <p:txBody>
          <a:bodyPr/>
          <a:lstStyle/>
          <a:p>
            <a:r>
              <a:rPr lang="en-US" altLang="en-US" smtClean="0"/>
              <a:t>Copyright 2012 Ocean Informatics</a:t>
            </a:r>
            <a:endParaRPr lang="en-US" altLang="en-US" dirty="0" smtClean="0"/>
          </a:p>
        </p:txBody>
      </p:sp>
      <p:sp>
        <p:nvSpPr>
          <p:cNvPr id="4" name="Title 3"/>
          <p:cNvSpPr>
            <a:spLocks noGrp="1"/>
          </p:cNvSpPr>
          <p:nvPr>
            <p:ph type="title"/>
          </p:nvPr>
        </p:nvSpPr>
        <p:spPr/>
        <p:txBody>
          <a:bodyPr/>
          <a:lstStyle/>
          <a:p>
            <a:r>
              <a:rPr lang="en-US" dirty="0" smtClean="0"/>
              <a:t>“I want to record Pulse rate”</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752600"/>
            <a:ext cx="3505200" cy="415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019800" y="3276600"/>
            <a:ext cx="2936203" cy="2879918"/>
          </a:xfrm>
          <a:prstGeom prst="rect">
            <a:avLst/>
          </a:prstGeom>
        </p:spPr>
      </p:pic>
      <p:sp>
        <p:nvSpPr>
          <p:cNvPr id="2" name="Content Placeholder 1"/>
          <p:cNvSpPr>
            <a:spLocks noGrp="1"/>
          </p:cNvSpPr>
          <p:nvPr>
            <p:ph idx="1"/>
          </p:nvPr>
        </p:nvSpPr>
        <p:spPr/>
        <p:txBody>
          <a:bodyPr>
            <a:normAutofit/>
          </a:bodyPr>
          <a:lstStyle/>
          <a:p>
            <a:pPr marL="365760" lvl="1" indent="-256032">
              <a:spcBef>
                <a:spcPts val="400"/>
              </a:spcBef>
              <a:buSzPct val="68000"/>
              <a:buFont typeface="Wingdings 3"/>
              <a:buChar char=""/>
            </a:pPr>
            <a:r>
              <a:rPr lang="en-US" sz="2800" dirty="0" smtClean="0"/>
              <a:t>“What exactly do you mean by ‘Pulse rate’”?</a:t>
            </a:r>
          </a:p>
          <a:p>
            <a:pPr marL="365760" lvl="1" indent="-256032">
              <a:spcBef>
                <a:spcPts val="400"/>
              </a:spcBef>
              <a:buSzPct val="68000"/>
              <a:buFont typeface="Wingdings 3"/>
              <a:buChar char=""/>
            </a:pPr>
            <a:endParaRPr lang="en-US" sz="2800" dirty="0" smtClean="0"/>
          </a:p>
          <a:p>
            <a:pPr marL="603504" lvl="2" indent="-256032">
              <a:spcBef>
                <a:spcPts val="400"/>
              </a:spcBef>
              <a:buSzPct val="68000"/>
              <a:buFont typeface="Wingdings 3"/>
              <a:buChar char=""/>
            </a:pPr>
            <a:r>
              <a:rPr lang="en-US" sz="2600" dirty="0" smtClean="0"/>
              <a:t>“Rate, rhythm, date recorded …..”?</a:t>
            </a:r>
            <a:br>
              <a:rPr lang="en-US" sz="2600" dirty="0" smtClean="0"/>
            </a:br>
            <a:endParaRPr lang="en-US" sz="2600" dirty="0" smtClean="0"/>
          </a:p>
          <a:p>
            <a:r>
              <a:rPr lang="en-US" dirty="0" smtClean="0"/>
              <a:t>Information model	(typically UML)</a:t>
            </a:r>
          </a:p>
          <a:p>
            <a:pPr lvl="1"/>
            <a:r>
              <a:rPr lang="en-US" dirty="0" smtClean="0"/>
              <a:t>Structure (OOP classes)</a:t>
            </a:r>
          </a:p>
          <a:p>
            <a:pPr lvl="1"/>
            <a:r>
              <a:rPr lang="en-US" dirty="0" smtClean="0"/>
              <a:t>Business rules </a:t>
            </a:r>
          </a:p>
          <a:p>
            <a:pPr lvl="2"/>
            <a:r>
              <a:rPr lang="en-US" dirty="0" smtClean="0"/>
              <a:t>“Rate &gt;=0”</a:t>
            </a:r>
          </a:p>
          <a:p>
            <a:pPr lvl="1"/>
            <a:r>
              <a:rPr lang="en-US" dirty="0" smtClean="0"/>
              <a:t>Terminology</a:t>
            </a:r>
          </a:p>
          <a:p>
            <a:pPr lvl="2"/>
            <a:r>
              <a:rPr lang="en-US" dirty="0" smtClean="0"/>
              <a:t>SNOMED, ICD, local codes</a:t>
            </a:r>
          </a:p>
        </p:txBody>
      </p:sp>
      <p:sp>
        <p:nvSpPr>
          <p:cNvPr id="3" name="Footer Placeholder 2"/>
          <p:cNvSpPr>
            <a:spLocks noGrp="1"/>
          </p:cNvSpPr>
          <p:nvPr>
            <p:ph type="ftr" sz="quarter" idx="4294967295"/>
          </p:nvPr>
        </p:nvSpPr>
        <p:spPr>
          <a:xfrm>
            <a:off x="4380072" y="6407944"/>
            <a:ext cx="2350681" cy="365125"/>
          </a:xfrm>
          <a:prstGeom prst="rect">
            <a:avLst/>
          </a:prstGeom>
        </p:spPr>
        <p:txBody>
          <a:bodyPr/>
          <a:lstStyle/>
          <a:p>
            <a:r>
              <a:rPr lang="en-US" altLang="en-US" smtClean="0"/>
              <a:t>Copyright 2012 Ocean Informatics</a:t>
            </a:r>
            <a:endParaRPr lang="en-US" altLang="en-US" dirty="0" smtClean="0"/>
          </a:p>
        </p:txBody>
      </p:sp>
      <p:sp>
        <p:nvSpPr>
          <p:cNvPr id="4" name="Title 3"/>
          <p:cNvSpPr>
            <a:spLocks noGrp="1"/>
          </p:cNvSpPr>
          <p:nvPr>
            <p:ph type="title"/>
          </p:nvPr>
        </p:nvSpPr>
        <p:spPr/>
        <p:txBody>
          <a:bodyPr>
            <a:normAutofit fontScale="90000"/>
          </a:bodyPr>
          <a:lstStyle/>
          <a:p>
            <a:r>
              <a:rPr lang="en-US" dirty="0" smtClean="0"/>
              <a:t>Clinical information requirements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8128000" y="6237288"/>
            <a:ext cx="981075" cy="457200"/>
          </a:xfrm>
          <a:prstGeom prst="rect">
            <a:avLst/>
          </a:prstGeom>
          <a:noFill/>
          <a:ln w="9525">
            <a:noFill/>
            <a:round/>
            <a:headEnd/>
            <a:tailEnd/>
          </a:ln>
          <a:effectLst/>
        </p:spPr>
        <p:txBody>
          <a:bodyPr lIns="90000" tIns="46800" rIns="90000" bIns="46800"/>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000">
              <a:solidFill>
                <a:srgbClr val="000000"/>
              </a:solidFill>
            </a:endParaRP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000">
                <a:solidFill>
                  <a:srgbClr val="000000"/>
                </a:solidFill>
              </a:rPr>
              <a:t>3.</a:t>
            </a:r>
            <a:fld id="{C81D3566-031A-4266-A9FB-9B47693AF7D0}" type="slidenum">
              <a:rPr lang="en-US" sz="1000">
                <a:solidFill>
                  <a:srgbClr val="000000"/>
                </a:solidFill>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US" sz="1000">
              <a:solidFill>
                <a:srgbClr val="000000"/>
              </a:solidFill>
            </a:endParaRPr>
          </a:p>
        </p:txBody>
      </p:sp>
      <p:sp>
        <p:nvSpPr>
          <p:cNvPr id="8" name="Content Placeholder 7"/>
          <p:cNvSpPr>
            <a:spLocks noGrp="1"/>
          </p:cNvSpPr>
          <p:nvPr>
            <p:ph idx="1"/>
          </p:nvPr>
        </p:nvSpPr>
        <p:spPr/>
        <p:txBody>
          <a:bodyPr>
            <a:normAutofit fontScale="92500" lnSpcReduction="20000"/>
          </a:bodyPr>
          <a:lstStyle/>
          <a:p>
            <a:r>
              <a:rPr lang="en-US" dirty="0" smtClean="0"/>
              <a:t>Formally (computably) expressed in:</a:t>
            </a:r>
          </a:p>
          <a:p>
            <a:pPr lvl="1"/>
            <a:r>
              <a:rPr lang="en-US" dirty="0" smtClean="0"/>
              <a:t>Software : Application-specific internal “Information models”, UML, database schema</a:t>
            </a:r>
          </a:p>
          <a:p>
            <a:pPr lvl="1"/>
            <a:r>
              <a:rPr lang="en-US" dirty="0" smtClean="0"/>
              <a:t>Reference terminologies : READ, SNOMED CT, ICD-10, </a:t>
            </a:r>
          </a:p>
          <a:p>
            <a:pPr lvl="1"/>
            <a:r>
              <a:rPr lang="en-US" dirty="0" smtClean="0"/>
              <a:t>Messaging models : HL7,  CDA, IHE profiles</a:t>
            </a:r>
            <a:endParaRPr lang="en-GB" dirty="0" smtClean="0"/>
          </a:p>
          <a:p>
            <a:pPr lvl="1"/>
            <a:r>
              <a:rPr lang="en-US" dirty="0" smtClean="0"/>
              <a:t>Decision support , guidelines, rules</a:t>
            </a:r>
          </a:p>
          <a:p>
            <a:endParaRPr lang="en-US" dirty="0" smtClean="0"/>
          </a:p>
          <a:p>
            <a:r>
              <a:rPr lang="en-US" dirty="0" smtClean="0"/>
              <a:t>Informally expressed in:</a:t>
            </a:r>
          </a:p>
          <a:p>
            <a:pPr lvl="1"/>
            <a:r>
              <a:rPr lang="en-US" dirty="0" smtClean="0"/>
              <a:t>Local forms, documents, professional guidelines</a:t>
            </a:r>
          </a:p>
          <a:p>
            <a:pPr lvl="1"/>
            <a:r>
              <a:rPr lang="en-GB" dirty="0" smtClean="0"/>
              <a:t>Data dictionaries for govt reporting</a:t>
            </a:r>
          </a:p>
          <a:p>
            <a:endParaRPr lang="en-US" dirty="0" smtClean="0"/>
          </a:p>
          <a:p>
            <a:r>
              <a:rPr lang="en-US" dirty="0" smtClean="0"/>
              <a:t>Continually evolving: restructured, new, deprecated</a:t>
            </a:r>
          </a:p>
          <a:p>
            <a:endParaRPr lang="en-US" dirty="0"/>
          </a:p>
        </p:txBody>
      </p:sp>
      <p:sp>
        <p:nvSpPr>
          <p:cNvPr id="5" name="Footer Placeholder 4"/>
          <p:cNvSpPr>
            <a:spLocks noGrp="1"/>
          </p:cNvSpPr>
          <p:nvPr>
            <p:ph type="ftr" sz="quarter" idx="4294967295"/>
          </p:nvPr>
        </p:nvSpPr>
        <p:spPr>
          <a:xfrm>
            <a:off x="4380072" y="6407944"/>
            <a:ext cx="2350681" cy="365125"/>
          </a:xfrm>
          <a:prstGeom prst="rect">
            <a:avLst/>
          </a:prstGeom>
        </p:spPr>
        <p:txBody>
          <a:bodyPr/>
          <a:lstStyle/>
          <a:p>
            <a:r>
              <a:rPr lang="en-US" altLang="en-US" smtClean="0"/>
              <a:t>Copyright 2012 Ocean Informatics</a:t>
            </a:r>
            <a:endParaRPr lang="en-US" altLang="en-US" dirty="0" smtClean="0"/>
          </a:p>
        </p:txBody>
      </p:sp>
      <p:sp>
        <p:nvSpPr>
          <p:cNvPr id="7" name="Title 6"/>
          <p:cNvSpPr>
            <a:spLocks noGrp="1"/>
          </p:cNvSpPr>
          <p:nvPr>
            <p:ph type="title"/>
          </p:nvPr>
        </p:nvSpPr>
        <p:spPr/>
        <p:txBody>
          <a:bodyPr/>
          <a:lstStyle/>
          <a:p>
            <a:r>
              <a:rPr lang="en-US" dirty="0" smtClean="0"/>
              <a:t>Existing clinical knowledge</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r="2757" b="16376"/>
          <a:stretch>
            <a:fillRect/>
          </a:stretch>
        </p:blipFill>
        <p:spPr bwMode="auto">
          <a:xfrm>
            <a:off x="685800" y="762000"/>
            <a:ext cx="7772400" cy="5638800"/>
          </a:xfrm>
          <a:prstGeom prst="rect">
            <a:avLst/>
          </a:prstGeom>
          <a:noFill/>
          <a:ln w="9525">
            <a:noFill/>
            <a:round/>
            <a:headEnd/>
            <a:tailEnd/>
          </a:ln>
          <a:effectLst/>
        </p:spPr>
      </p:pic>
      <p:sp>
        <p:nvSpPr>
          <p:cNvPr id="7" name="Title 6"/>
          <p:cNvSpPr>
            <a:spLocks noGrp="1"/>
          </p:cNvSpPr>
          <p:nvPr>
            <p:ph type="title"/>
          </p:nvPr>
        </p:nvSpPr>
        <p:spPr>
          <a:xfrm>
            <a:off x="457200" y="-171400"/>
            <a:ext cx="8229600" cy="1143000"/>
          </a:xfrm>
        </p:spPr>
        <p:txBody>
          <a:bodyPr>
            <a:normAutofit/>
          </a:bodyPr>
          <a:lstStyle/>
          <a:p>
            <a:r>
              <a:rPr lang="en-US" sz="2800" dirty="0" smtClean="0"/>
              <a:t>Traditional modelling: the data dictionary</a:t>
            </a:r>
            <a:endParaRPr lang="en-US" sz="2800" dirty="0"/>
          </a:p>
        </p:txBody>
      </p:sp>
      <p:sp>
        <p:nvSpPr>
          <p:cNvPr id="4" name="Footer Placeholder 3"/>
          <p:cNvSpPr>
            <a:spLocks noGrp="1"/>
          </p:cNvSpPr>
          <p:nvPr>
            <p:ph type="ftr" sz="quarter" idx="4294967295"/>
          </p:nvPr>
        </p:nvSpPr>
        <p:spPr>
          <a:xfrm>
            <a:off x="4380072" y="6407944"/>
            <a:ext cx="2350681" cy="365125"/>
          </a:xfrm>
          <a:prstGeom prst="rect">
            <a:avLst/>
          </a:prstGeom>
        </p:spPr>
        <p:txBody>
          <a:bodyPr/>
          <a:lstStyle/>
          <a:p>
            <a:r>
              <a:rPr lang="en-US" altLang="en-US" smtClean="0"/>
              <a:t>Copyright 2012 Ocean Informatics</a:t>
            </a:r>
            <a:endParaRPr lang="en-US" alt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12867</TotalTime>
  <Words>1200</Words>
  <Application>Microsoft Macintosh PowerPoint</Application>
  <PresentationFormat>On-screen Show (4:3)</PresentationFormat>
  <Paragraphs>227</Paragraphs>
  <Slides>24</Slides>
  <Notes>17</Notes>
  <HiddenSlides>0</HiddenSlides>
  <MMClips>0</MMClips>
  <ScaleCrop>false</ScaleCrop>
  <HeadingPairs>
    <vt:vector size="4" baseType="variant">
      <vt:variant>
        <vt:lpstr>Theme</vt:lpstr>
      </vt:variant>
      <vt:variant>
        <vt:i4>8</vt:i4>
      </vt:variant>
      <vt:variant>
        <vt:lpstr>Slide Titles</vt:lpstr>
      </vt:variant>
      <vt:variant>
        <vt:i4>24</vt:i4>
      </vt:variant>
    </vt:vector>
  </HeadingPairs>
  <TitlesOfParts>
    <vt:vector size="32" baseType="lpstr">
      <vt:lpstr>2_Office Theme</vt:lpstr>
      <vt:lpstr>3_Office Theme</vt:lpstr>
      <vt:lpstr>4_Office Theme</vt:lpstr>
      <vt:lpstr>5_Office Theme</vt:lpstr>
      <vt:lpstr>6_Office Theme</vt:lpstr>
      <vt:lpstr>7_Office Theme</vt:lpstr>
      <vt:lpstr>8_Office Theme</vt:lpstr>
      <vt:lpstr>Concourse</vt:lpstr>
      <vt:lpstr>PowerPoint Presentation</vt:lpstr>
      <vt:lpstr>openEHR </vt:lpstr>
      <vt:lpstr>GPSOC - openEHR</vt:lpstr>
      <vt:lpstr>What is it used for?</vt:lpstr>
      <vt:lpstr>Clinical information modelling</vt:lpstr>
      <vt:lpstr>“I want to record Pulse rate”</vt:lpstr>
      <vt:lpstr>Clinical information requirements</vt:lpstr>
      <vt:lpstr>Existing clinical knowledge</vt:lpstr>
      <vt:lpstr>Traditional modelling: the data dictionary</vt:lpstr>
      <vt:lpstr>PowerPoint Presentation</vt:lpstr>
      <vt:lpstr>Traditional modelling : application classes</vt:lpstr>
      <vt:lpstr>Principle</vt:lpstr>
      <vt:lpstr>openEHR: Multi-level modelling </vt:lpstr>
      <vt:lpstr>openEHR Archetypes</vt:lpstr>
      <vt:lpstr>PowerPoint Presentation</vt:lpstr>
      <vt:lpstr>PowerPoint Presentation</vt:lpstr>
      <vt:lpstr>PowerPoint Presentation</vt:lpstr>
      <vt:lpstr>Templates - the openEHR ‘workhorse’?</vt:lpstr>
      <vt:lpstr>PowerPoint Presentation</vt:lpstr>
      <vt:lpstr>PowerPoint Presentation</vt:lpstr>
      <vt:lpstr>Where does terminology fit?</vt:lpstr>
      <vt:lpstr>PowerPoint Presentation</vt:lpstr>
      <vt:lpstr>Questions ?</vt:lpstr>
      <vt:lpstr>Coffee break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Interoperability: Embracing diversity</dc:title>
  <dc:creator>Ian McNicoll</dc:creator>
  <cp:lastModifiedBy>Ian Thompson</cp:lastModifiedBy>
  <cp:revision>373</cp:revision>
  <cp:lastPrinted>1601-01-01T00:00:00Z</cp:lastPrinted>
  <dcterms:created xsi:type="dcterms:W3CDTF">2012-12-11T16:22:34Z</dcterms:created>
  <dcterms:modified xsi:type="dcterms:W3CDTF">2013-03-20T08:27:43Z</dcterms:modified>
</cp:coreProperties>
</file>