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88" r:id="rId3"/>
    <p:sldId id="265" r:id="rId4"/>
    <p:sldId id="266" r:id="rId5"/>
    <p:sldId id="267" r:id="rId6"/>
    <p:sldId id="269" r:id="rId7"/>
    <p:sldId id="268" r:id="rId8"/>
    <p:sldId id="270" r:id="rId9"/>
    <p:sldId id="271" r:id="rId10"/>
    <p:sldId id="272" r:id="rId11"/>
    <p:sldId id="287" r:id="rId12"/>
    <p:sldId id="273" r:id="rId13"/>
    <p:sldId id="274" r:id="rId14"/>
    <p:sldId id="276" r:id="rId15"/>
    <p:sldId id="275" r:id="rId16"/>
    <p:sldId id="277" r:id="rId17"/>
    <p:sldId id="278" r:id="rId18"/>
    <p:sldId id="279" r:id="rId19"/>
    <p:sldId id="281" r:id="rId20"/>
    <p:sldId id="280" r:id="rId21"/>
    <p:sldId id="282" r:id="rId22"/>
    <p:sldId id="283" r:id="rId23"/>
    <p:sldId id="284" r:id="rId24"/>
    <p:sldId id="290" r:id="rId25"/>
    <p:sldId id="291" r:id="rId26"/>
    <p:sldId id="292" r:id="rId27"/>
    <p:sldId id="286" r:id="rId28"/>
    <p:sldId id="285" r:id="rId29"/>
    <p:sldId id="289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1" autoAdjust="0"/>
    <p:restoredTop sz="86402" autoAdjust="0"/>
  </p:normalViewPr>
  <p:slideViewPr>
    <p:cSldViewPr>
      <p:cViewPr varScale="1">
        <p:scale>
          <a:sx n="76" d="100"/>
          <a:sy n="76" d="100"/>
        </p:scale>
        <p:origin x="-1483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CB7029-73EC-4D89-B04B-C6AAAE0CCBE4}" type="datetimeFigureOut">
              <a:rPr lang="en-GB" smtClean="0"/>
              <a:pPr>
                <a:defRPr/>
              </a:pPr>
              <a:t>20/03/2013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459F52-B5AD-435E-AC9B-638DD0919F3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78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FF9FC6-17E1-44D1-AC78-FA9AB586AC1A}" type="datetimeFigureOut">
              <a:rPr lang="en-GB" smtClean="0"/>
              <a:pPr>
                <a:defRPr/>
              </a:pPr>
              <a:t>20/03/2013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6AD55E-9E0C-4802-81A7-6D6808D252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43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8C4069-6399-445D-A7C0-F4AD3CDA7F4C}" type="datetimeFigureOut">
              <a:rPr lang="en-GB" smtClean="0"/>
              <a:pPr>
                <a:defRPr/>
              </a:pPr>
              <a:t>20/03/2013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D5A0A8-67BA-4B7A-8F70-05E0D2EF96A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07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072420-3186-4F80-B888-7B449192DD95}" type="datetimeFigureOut">
              <a:rPr lang="en-GB" smtClean="0"/>
              <a:pPr>
                <a:defRPr/>
              </a:pPr>
              <a:t>20/03/2013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1AF2A-D584-4810-90A7-89812A492A4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52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1D17C9-EDA0-45C2-901D-4F91FE3C1AA9}" type="datetimeFigureOut">
              <a:rPr lang="en-GB" smtClean="0"/>
              <a:pPr>
                <a:defRPr/>
              </a:pPr>
              <a:t>20/03/2013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818816-4632-4A73-B69F-E78AF1B5E62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069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0207CD-CA9C-40B9-A00A-5DE2801C0F30}" type="datetimeFigureOut">
              <a:rPr lang="en-GB" smtClean="0"/>
              <a:pPr>
                <a:defRPr/>
              </a:pPr>
              <a:t>20/03/2013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21A3F-4231-429C-8F04-6866A17B298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84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B645A-9499-4ED1-B0AB-5A54A8E86009}" type="datetimeFigureOut">
              <a:rPr lang="en-GB" smtClean="0"/>
              <a:pPr>
                <a:defRPr/>
              </a:pPr>
              <a:t>20/03/2013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52DEFF-7A78-4BAF-9AA0-051DEFE4972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13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817428-A003-4385-9524-7D6C49850005}" type="datetimeFigureOut">
              <a:rPr lang="en-GB" smtClean="0"/>
              <a:pPr>
                <a:defRPr/>
              </a:pPr>
              <a:t>20/03/2013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2227C3-D3CB-4235-B833-B58E53CA1A6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441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098323-F33A-433A-9E85-E10186B7F6FE}" type="datetimeFigureOut">
              <a:rPr lang="en-GB" smtClean="0"/>
              <a:pPr>
                <a:defRPr/>
              </a:pPr>
              <a:t>20/03/2013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650FA-E0C6-47DD-A71F-3491493D5F6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8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510792-0764-468F-A091-0D77EB5FE547}" type="datetimeFigureOut">
              <a:rPr lang="en-GB" smtClean="0"/>
              <a:pPr>
                <a:defRPr/>
              </a:pPr>
              <a:t>20/03/2013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46ECD-7E02-4AC9-86AE-92526E41D5F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214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C960BE-9604-447A-8E3D-954AF7329D81}" type="datetimeFigureOut">
              <a:rPr lang="en-GB" smtClean="0"/>
              <a:pPr>
                <a:defRPr/>
              </a:pPr>
              <a:t>20/03/2013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CD99B5-34C4-45E9-A6A2-C68BDA64481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70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64411D-9339-4AED-BD6F-8982D6D151E4}" type="datetimeFigureOut">
              <a:rPr lang="en-GB" smtClean="0"/>
              <a:pPr>
                <a:defRPr/>
              </a:pPr>
              <a:t>20/03/2013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EE2C52-F6A9-4E74-BCD5-A326C6C4F16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13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Vive la différence?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43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Dose </a:t>
            </a:r>
            <a:r>
              <a:rPr lang="en-GB" dirty="0" err="1" smtClean="0"/>
              <a:t>Vs</a:t>
            </a:r>
            <a:r>
              <a:rPr lang="en-GB" dirty="0" smtClean="0"/>
              <a:t> Product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Dose instructions syntax</a:t>
            </a: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301208"/>
            <a:ext cx="2232248" cy="129614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340503" y="5656892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Dr Paul Miller</a:t>
            </a:r>
            <a:br>
              <a:rPr lang="en-GB" sz="1600" dirty="0" smtClean="0"/>
            </a:br>
            <a:r>
              <a:rPr lang="en-GB" sz="1600" dirty="0" smtClean="0"/>
              <a:t>paulmiller@nhs.net</a:t>
            </a:r>
            <a:endParaRPr lang="en-GB" sz="16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Dose Syntax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Therefore, having a  representation of  dosage instructions  in a format to support electronic use is a </a:t>
            </a:r>
            <a:r>
              <a:rPr lang="en-GB" b="1" dirty="0"/>
              <a:t>key </a:t>
            </a:r>
            <a:r>
              <a:rPr lang="en-GB" b="1" dirty="0" smtClean="0"/>
              <a:t>requirement </a:t>
            </a:r>
            <a:r>
              <a:rPr lang="en-GB" dirty="0"/>
              <a:t>to move forward in such areas as  automated data entry into  </a:t>
            </a:r>
            <a:r>
              <a:rPr lang="en-GB" dirty="0" smtClean="0"/>
              <a:t>prescription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Many systems have </a:t>
            </a:r>
            <a:r>
              <a:rPr lang="en-GB" b="1" dirty="0"/>
              <a:t>local vocabularies </a:t>
            </a:r>
            <a:r>
              <a:rPr lang="en-GB" dirty="0"/>
              <a:t>to produce dosage instructions ; however these are </a:t>
            </a:r>
            <a:r>
              <a:rPr lang="en-GB" b="1" dirty="0"/>
              <a:t>non -standard </a:t>
            </a:r>
            <a:r>
              <a:rPr lang="en-GB" dirty="0" smtClean="0"/>
              <a:t>in </a:t>
            </a:r>
            <a:r>
              <a:rPr lang="en-GB" dirty="0"/>
              <a:t>both content and </a:t>
            </a:r>
            <a:r>
              <a:rPr lang="en-GB" dirty="0" smtClean="0"/>
              <a:t>structure</a:t>
            </a:r>
            <a:endParaRPr lang="en-GB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Vision ‘vocabulary’ example</a:t>
            </a:r>
            <a:endParaRPr lang="en-US" smtClean="0"/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1268413"/>
            <a:ext cx="554355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Dose Syntax Project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Core Components</a:t>
            </a:r>
          </a:p>
          <a:p>
            <a:pPr lvl="1"/>
            <a:r>
              <a:rPr lang="en-GB" dirty="0" smtClean="0"/>
              <a:t>dose quantity</a:t>
            </a:r>
          </a:p>
          <a:p>
            <a:pPr lvl="1"/>
            <a:r>
              <a:rPr lang="en-GB" dirty="0" smtClean="0"/>
              <a:t>timing of the dosage</a:t>
            </a:r>
          </a:p>
          <a:p>
            <a:pPr lvl="1"/>
            <a:r>
              <a:rPr lang="en-GB" dirty="0" smtClean="0"/>
              <a:t>route, site and method of administration </a:t>
            </a:r>
          </a:p>
          <a:p>
            <a:pPr lvl="1"/>
            <a:r>
              <a:rPr lang="en-GB" dirty="0" smtClean="0"/>
              <a:t>rate of administration</a:t>
            </a:r>
          </a:p>
          <a:p>
            <a:pPr lvl="1"/>
            <a:r>
              <a:rPr lang="en-GB" dirty="0" smtClean="0"/>
              <a:t>“additional information”</a:t>
            </a:r>
          </a:p>
          <a:p>
            <a:pPr lvl="2"/>
            <a:r>
              <a:rPr lang="en-GB" dirty="0" smtClean="0"/>
              <a:t>(e.g. swallow whole, on an empty stomach). 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Dose Syntax Class Model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12925" y="1196975"/>
            <a:ext cx="5464175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 HL7 V3 Pharmacy Model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1484313"/>
            <a:ext cx="6096000" cy="474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Dose / Quantity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Reducing doses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mg/kg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Timing Issues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‘during waking hours’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‘except Mondays and Fridays’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Modelling issues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“</a:t>
            </a:r>
            <a:r>
              <a:rPr lang="en-GB" dirty="0"/>
              <a:t>0.5 initially.  If no joy, take 1 next time. Again if not successful take 2 next </a:t>
            </a:r>
            <a:r>
              <a:rPr lang="en-GB" dirty="0" smtClean="0"/>
              <a:t>time”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NHS CFH Dose Syntax Abstract Model</a:t>
            </a:r>
            <a:endParaRPr lang="en-GB" dirty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“The </a:t>
            </a:r>
            <a:r>
              <a:rPr lang="en-GB" i="1" smtClean="0"/>
              <a:t>Dose Syntax Abstract Model</a:t>
            </a:r>
            <a:r>
              <a:rPr lang="en-GB" smtClean="0"/>
              <a:t> is intended to be </a:t>
            </a:r>
            <a:r>
              <a:rPr lang="en-GB" b="1" smtClean="0"/>
              <a:t>independent</a:t>
            </a:r>
            <a:r>
              <a:rPr lang="en-GB" smtClean="0"/>
              <a:t> of any technology standard or software platform and has been developed with the aim of specifying the </a:t>
            </a:r>
            <a:r>
              <a:rPr lang="en-GB" b="1" smtClean="0"/>
              <a:t>necessary clinical requirements</a:t>
            </a:r>
            <a:r>
              <a:rPr lang="en-GB" smtClean="0"/>
              <a:t> precisely and unambiguously”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NHS CFH Dose Syntax Abstract Model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Dose Comparison</a:t>
            </a:r>
          </a:p>
          <a:p>
            <a:r>
              <a:rPr lang="en-GB" smtClean="0"/>
              <a:t>Dose Conversion</a:t>
            </a:r>
          </a:p>
          <a:p>
            <a:r>
              <a:rPr lang="en-GB" smtClean="0"/>
              <a:t>Dose/Volume Calculations	</a:t>
            </a:r>
          </a:p>
          <a:p>
            <a:r>
              <a:rPr lang="en-GB" smtClean="0"/>
              <a:t>Dose Range Checking</a:t>
            </a:r>
          </a:p>
          <a:p>
            <a:r>
              <a:rPr lang="en-GB" smtClean="0"/>
              <a:t>Ward Medicines Management</a:t>
            </a:r>
          </a:p>
          <a:p>
            <a:r>
              <a:rPr lang="en-GB" smtClean="0"/>
              <a:t>Usage within Primary Care</a:t>
            </a:r>
          </a:p>
          <a:p>
            <a:r>
              <a:rPr lang="en-GB" smtClean="0"/>
              <a:t>Dosage Presentation 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Medication Administration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484313"/>
            <a:ext cx="8148637" cy="469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259138" y="3833813"/>
            <a:ext cx="5483225" cy="2736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 smtClean="0"/>
              <a:t>…contains </a:t>
            </a:r>
            <a:r>
              <a:rPr lang="en-GB" sz="3200" dirty="0"/>
              <a:t>the set of classes, and their relationships and constraints required to describe the </a:t>
            </a:r>
            <a:r>
              <a:rPr lang="en-GB" sz="3200" b="1" dirty="0"/>
              <a:t>administration of a medication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Described Medication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557338"/>
            <a:ext cx="826135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132138" y="3141663"/>
            <a:ext cx="5610225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/>
              <a:t>…the set of classes, and their relationships and constraints that represent </a:t>
            </a:r>
            <a:r>
              <a:rPr lang="en-GB" sz="3200" b="1" dirty="0"/>
              <a:t>aspects of a medication item </a:t>
            </a:r>
            <a:r>
              <a:rPr lang="en-GB" sz="3200" dirty="0"/>
              <a:t>relevant to specifying a structured </a:t>
            </a:r>
            <a:r>
              <a:rPr lang="en-GB" sz="3200" i="1" dirty="0"/>
              <a:t>Medication Administration Instruction</a:t>
            </a:r>
            <a:r>
              <a:rPr lang="en-GB" sz="3200" dirty="0"/>
              <a:t>.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Prescribing Model</a:t>
            </a:r>
            <a:endParaRPr lang="en-US" smtClean="0"/>
          </a:p>
        </p:txBody>
      </p:sp>
      <p:pic>
        <p:nvPicPr>
          <p:cNvPr id="38916" name="Picture 4" descr="19-03-2013 17-48-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700213"/>
            <a:ext cx="8577262" cy="22733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Dose Quantities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196975"/>
            <a:ext cx="8064500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259138" y="3059113"/>
            <a:ext cx="5483225" cy="3529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/>
              <a:t>…represent the key physical quantity attributes of dose quantity, dose timing and, for continuously administered medications, dose duration and dose rate… 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Together…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268413"/>
            <a:ext cx="7993062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Dosage Calculations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Dose Syntax Model: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 smtClean="0"/>
              <a:t>dose </a:t>
            </a:r>
            <a:r>
              <a:rPr lang="en-GB" dirty="0"/>
              <a:t>conversion calculations;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/>
              <a:t>dose / volume calculations; and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GB" dirty="0"/>
              <a:t>dose rate </a:t>
            </a:r>
            <a:r>
              <a:rPr lang="en-GB" dirty="0" smtClean="0"/>
              <a:t>calculations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…to </a:t>
            </a:r>
            <a:r>
              <a:rPr lang="en-GB" dirty="0"/>
              <a:t>be able to </a:t>
            </a:r>
            <a:r>
              <a:rPr lang="en-GB" b="1" dirty="0"/>
              <a:t>convert</a:t>
            </a:r>
            <a:r>
              <a:rPr lang="en-GB" dirty="0"/>
              <a:t> </a:t>
            </a:r>
            <a:r>
              <a:rPr lang="en-GB" i="1" dirty="0"/>
              <a:t>VTM</a:t>
            </a:r>
            <a:r>
              <a:rPr lang="en-GB" dirty="0"/>
              <a:t> or product-based dose quantities </a:t>
            </a:r>
            <a:r>
              <a:rPr lang="en-GB" dirty="0" smtClean="0"/>
              <a:t>… into </a:t>
            </a:r>
            <a:r>
              <a:rPr lang="en-GB" dirty="0"/>
              <a:t>equivalent product-based </a:t>
            </a:r>
            <a:r>
              <a:rPr lang="en-GB" dirty="0" smtClean="0"/>
              <a:t>quantities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…handling </a:t>
            </a:r>
            <a:r>
              <a:rPr lang="en-GB" dirty="0"/>
              <a:t>medications and prescriptions </a:t>
            </a:r>
            <a:r>
              <a:rPr lang="en-GB" b="1" dirty="0"/>
              <a:t>between primary and secondary </a:t>
            </a:r>
            <a:r>
              <a:rPr lang="en-GB" b="1" dirty="0" smtClean="0"/>
              <a:t>care.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Discharge </a:t>
            </a:r>
            <a:r>
              <a:rPr lang="en-GB" dirty="0"/>
              <a:t>medication </a:t>
            </a:r>
            <a:r>
              <a:rPr lang="en-GB" dirty="0" smtClean="0"/>
              <a:t>instructions…</a:t>
            </a:r>
            <a:r>
              <a:rPr lang="en-GB" b="1" dirty="0" smtClean="0"/>
              <a:t>converted </a:t>
            </a:r>
            <a:r>
              <a:rPr lang="en-GB" b="1" dirty="0"/>
              <a:t>into product-based quantities</a:t>
            </a:r>
            <a:r>
              <a:rPr lang="en-GB" dirty="0"/>
              <a:t>. 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Using this!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1113" y="1484313"/>
            <a:ext cx="6840537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4575175"/>
            <a:ext cx="8034337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 rot="-2374633">
            <a:off x="2819400" y="3352800"/>
            <a:ext cx="2974975" cy="7683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400">
                <a:latin typeface="Calibri" pitchFamily="34" charset="0"/>
              </a:rPr>
              <a:t>Complex!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45: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During an in-patient stay, a patient is given Atenolol 75 mg daily basis</a:t>
            </a:r>
            <a:r>
              <a:rPr lang="en-GB" dirty="0"/>
              <a:t>. </a:t>
            </a:r>
            <a:r>
              <a:rPr lang="en-GB" dirty="0" smtClean="0"/>
              <a:t>When </a:t>
            </a:r>
            <a:r>
              <a:rPr lang="en-GB" dirty="0"/>
              <a:t>the patient is discharged, the discharge instructions to the GP ask for the patient to remain on Atenolol 75 mg daily until the GP is satisfied with the patient’s condition.  </a:t>
            </a:r>
            <a:r>
              <a:rPr lang="en-GB" b="1" dirty="0"/>
              <a:t>If the GP wants to prescribe </a:t>
            </a:r>
            <a:r>
              <a:rPr lang="en-GB" i="1" dirty="0"/>
              <a:t>318434003|</a:t>
            </a:r>
            <a:r>
              <a:rPr lang="en-GB" b="1" i="1" dirty="0"/>
              <a:t>Atenolol 25mg tablets</a:t>
            </a:r>
            <a:r>
              <a:rPr lang="en-GB" i="1" dirty="0"/>
              <a:t>|</a:t>
            </a:r>
            <a:r>
              <a:rPr lang="en-GB" b="1" dirty="0"/>
              <a:t>, how many tablets should be taken daily?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179269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45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678458"/>
              </p:ext>
            </p:extLst>
          </p:nvPr>
        </p:nvGraphicFramePr>
        <p:xfrm>
          <a:off x="971600" y="1556792"/>
          <a:ext cx="7632848" cy="477649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928672"/>
                <a:gridCol w="3704176"/>
              </a:tblGrid>
              <a:tr h="600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400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doseInstruction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0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medication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medicationId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87652004|Atenolol|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52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form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3319411000001109|tablet|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00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doseQuantity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87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unitOfMeasure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258684004|mg|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87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unitOfMeasureType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IQU (ingredient </a:t>
                      </a:r>
                      <a:r>
                        <a:rPr lang="en-GB" sz="2400" dirty="0" err="1" smtClean="0">
                          <a:effectLst/>
                          <a:latin typeface="Calibri"/>
                          <a:ea typeface="Calibri"/>
                          <a:cs typeface="Arial"/>
                        </a:rPr>
                        <a:t>qty</a:t>
                      </a: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unit)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6002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administrationProcedure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40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400">
                          <a:effectLst/>
                          <a:latin typeface="Calibri"/>
                          <a:ea typeface="Calibri"/>
                          <a:cs typeface="Arial"/>
                        </a:rPr>
                        <a:t>route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26643006|oral|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55635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45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701801"/>
            <a:ext cx="7890325" cy="1727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22" y="2060847"/>
            <a:ext cx="7804359" cy="151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179" y="3564157"/>
            <a:ext cx="4423304" cy="267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273038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So.. why not?</a:t>
            </a:r>
            <a:endParaRPr lang="en-US" smtClean="0"/>
          </a:p>
        </p:txBody>
      </p:sp>
      <p:sp>
        <p:nvSpPr>
          <p:cNvPr id="36867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en-GB" dirty="0" smtClean="0"/>
              <a:t>Still some issues</a:t>
            </a:r>
          </a:p>
          <a:p>
            <a:pPr lvl="1"/>
            <a:r>
              <a:rPr lang="en-GB" dirty="0" smtClean="0"/>
              <a:t>29 noted</a:t>
            </a:r>
          </a:p>
          <a:p>
            <a:r>
              <a:rPr lang="en-GB" dirty="0" smtClean="0"/>
              <a:t>Basic problems to solve first</a:t>
            </a:r>
          </a:p>
          <a:p>
            <a:r>
              <a:rPr lang="en-GB" dirty="0" smtClean="0"/>
              <a:t>Implementation challenges</a:t>
            </a:r>
          </a:p>
          <a:p>
            <a:pPr lvl="1"/>
            <a:r>
              <a:rPr lang="en-GB" dirty="0" smtClean="0"/>
              <a:t>Complexity</a:t>
            </a:r>
          </a:p>
          <a:p>
            <a:pPr lvl="1"/>
            <a:r>
              <a:rPr lang="en-GB" dirty="0" smtClean="0"/>
              <a:t>User interfaces</a:t>
            </a:r>
          </a:p>
          <a:p>
            <a:pPr lvl="1"/>
            <a:r>
              <a:rPr lang="en-GB" dirty="0" smtClean="0"/>
              <a:t>Safety</a:t>
            </a:r>
          </a:p>
          <a:p>
            <a:pPr lvl="1"/>
            <a:r>
              <a:rPr lang="en-GB" dirty="0" smtClean="0"/>
              <a:t>Terminologies</a:t>
            </a:r>
          </a:p>
          <a:p>
            <a:r>
              <a:rPr lang="en-GB" dirty="0" smtClean="0"/>
              <a:t>But one day soon…</a:t>
            </a:r>
            <a:endParaRPr lang="en-US" dirty="0" smtClean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My ‘</a:t>
            </a:r>
            <a:r>
              <a:rPr lang="en-GB" dirty="0" err="1" smtClean="0"/>
              <a:t>tds</a:t>
            </a:r>
            <a:r>
              <a:rPr lang="en-GB" dirty="0" smtClean="0"/>
              <a:t>’ is not your 8:00; 14:00; 18:00</a:t>
            </a:r>
          </a:p>
          <a:p>
            <a:r>
              <a:rPr lang="en-GB" dirty="0" smtClean="0"/>
              <a:t>Patients swallow products</a:t>
            </a:r>
          </a:p>
          <a:p>
            <a:r>
              <a:rPr lang="en-GB" dirty="0" smtClean="0"/>
              <a:t>Prescribers advise doses</a:t>
            </a:r>
          </a:p>
          <a:p>
            <a:r>
              <a:rPr lang="en-GB" dirty="0" smtClean="0"/>
              <a:t>The interface needs a brain</a:t>
            </a:r>
          </a:p>
          <a:p>
            <a:r>
              <a:rPr lang="en-GB" dirty="0" smtClean="0"/>
              <a:t>Solvable problem</a:t>
            </a:r>
          </a:p>
          <a:p>
            <a:pPr lvl="1"/>
            <a:r>
              <a:rPr lang="en-GB" dirty="0" smtClean="0"/>
              <a:t>But Complex!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232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314325" y="2060575"/>
            <a:ext cx="8424863" cy="1655763"/>
            <a:chOff x="450847" y="2220639"/>
            <a:chExt cx="8424935" cy="1656184"/>
          </a:xfrm>
        </p:grpSpPr>
        <p:sp>
          <p:nvSpPr>
            <p:cNvPr id="15" name="Rectangle 14"/>
            <p:cNvSpPr/>
            <p:nvPr/>
          </p:nvSpPr>
          <p:spPr>
            <a:xfrm>
              <a:off x="468310" y="2220639"/>
              <a:ext cx="2392382" cy="64786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3200" dirty="0"/>
                <a:t>Dose Based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50847" y="2868504"/>
              <a:ext cx="8424935" cy="10083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3200" dirty="0"/>
                <a:t>Hospital / Secondary Care</a:t>
              </a:r>
            </a:p>
          </p:txBody>
        </p:sp>
      </p:grpSp>
      <p:sp>
        <p:nvSpPr>
          <p:cNvPr id="1433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La différence…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0200" y="2708275"/>
            <a:ext cx="8424863" cy="1008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/>
              <a:t>Furosemide 80mg oral at 8am</a:t>
            </a:r>
          </a:p>
        </p:txBody>
      </p: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330200" y="3860800"/>
            <a:ext cx="8442325" cy="1584325"/>
            <a:chOff x="450847" y="4524895"/>
            <a:chExt cx="8441631" cy="1584176"/>
          </a:xfrm>
        </p:grpSpPr>
        <p:sp>
          <p:nvSpPr>
            <p:cNvPr id="13" name="Rectangle 12"/>
            <p:cNvSpPr/>
            <p:nvPr/>
          </p:nvSpPr>
          <p:spPr>
            <a:xfrm>
              <a:off x="450847" y="5101104"/>
              <a:ext cx="8441631" cy="1007967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3200" dirty="0">
                  <a:solidFill>
                    <a:schemeClr val="tx1"/>
                  </a:solidFill>
                </a:rPr>
                <a:t>General Practice / Primary Care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932034" y="4524895"/>
              <a:ext cx="2960444" cy="57620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3200" dirty="0">
                  <a:solidFill>
                    <a:schemeClr val="tx1"/>
                  </a:solidFill>
                </a:rPr>
                <a:t>Product based</a:t>
              </a:r>
            </a:p>
          </p:txBody>
        </p:sp>
      </p:grpSp>
      <p:sp>
        <p:nvSpPr>
          <p:cNvPr id="18" name="Rectangle 17"/>
          <p:cNvSpPr/>
          <p:nvPr/>
        </p:nvSpPr>
        <p:spPr>
          <a:xfrm>
            <a:off x="330200" y="4437063"/>
            <a:ext cx="8442325" cy="100806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chemeClr val="tx1"/>
                </a:solidFill>
              </a:rPr>
              <a:t>Furosemide </a:t>
            </a:r>
            <a:r>
              <a:rPr lang="en-GB" sz="3200" dirty="0" smtClean="0">
                <a:solidFill>
                  <a:schemeClr val="tx1"/>
                </a:solidFill>
              </a:rPr>
              <a:t>40mg tablets </a:t>
            </a:r>
            <a:r>
              <a:rPr lang="en-GB" sz="3200" dirty="0">
                <a:solidFill>
                  <a:schemeClr val="tx1"/>
                </a:solidFill>
              </a:rPr>
              <a:t>, take 2 at 8am</a:t>
            </a:r>
          </a:p>
        </p:txBody>
      </p:sp>
      <p:pic>
        <p:nvPicPr>
          <p:cNvPr id="19" name="Picture 2" descr="C:\Users\Paul\AppData\Local\Microsoft\Windows\Temporary Internet Files\Content.IE5\NJJ1DAAJ\MC90039108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200" y="333375"/>
            <a:ext cx="1584325" cy="147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" descr="C:\Program Files (x86)\Microsoft Office\MEDIA\CAGCAT10\j018560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51725" y="5559425"/>
            <a:ext cx="1296988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Interface</a:t>
            </a:r>
          </a:p>
        </p:txBody>
      </p:sp>
      <p:pic>
        <p:nvPicPr>
          <p:cNvPr id="1026" name="Picture 2" descr="C:\Users\Paul\AppData\Local\Microsoft\Windows\Temporary Internet Files\Content.IE5\NJJ1DAAJ\MC90039108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196975"/>
            <a:ext cx="1584325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Program Files (x86)\Microsoft Office\MEDIA\CAGCAT10\j018560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31075" y="5445125"/>
            <a:ext cx="1295400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Users\Paul\AppData\Local\Microsoft\Windows\Temporary Internet Files\Content.IE5\XGIBH7I5\MP900403107[1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9963" y="3573463"/>
            <a:ext cx="161448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78200" y="3157538"/>
            <a:ext cx="1749425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C:\Program Files (x86)\Microsoft Office\MEDIA\CAGCAT10\j0205582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171825" y="2986088"/>
            <a:ext cx="2162175" cy="198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736725" y="1460500"/>
            <a:ext cx="4016375" cy="1809750"/>
            <a:chOff x="1736759" y="1461083"/>
            <a:chExt cx="4015590" cy="1809014"/>
          </a:xfrm>
        </p:grpSpPr>
        <p:sp>
          <p:nvSpPr>
            <p:cNvPr id="7" name="Rectangle 6"/>
            <p:cNvSpPr/>
            <p:nvPr/>
          </p:nvSpPr>
          <p:spPr>
            <a:xfrm>
              <a:off x="2728753" y="1461083"/>
              <a:ext cx="3023596" cy="14249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3200" dirty="0"/>
                <a:t>Furosemide 80mg oral at 8am</a:t>
              </a:r>
            </a:p>
          </p:txBody>
        </p:sp>
        <p:sp>
          <p:nvSpPr>
            <p:cNvPr id="4" name="Down Arrow 3"/>
            <p:cNvSpPr/>
            <p:nvPr/>
          </p:nvSpPr>
          <p:spPr>
            <a:xfrm rot="17956506">
              <a:off x="2456588" y="2190052"/>
              <a:ext cx="360215" cy="179987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843213" y="4981575"/>
            <a:ext cx="4540250" cy="1487488"/>
            <a:chOff x="2843808" y="4980893"/>
            <a:chExt cx="4539772" cy="1488115"/>
          </a:xfrm>
        </p:grpSpPr>
        <p:sp>
          <p:nvSpPr>
            <p:cNvPr id="8" name="Rectangle 7"/>
            <p:cNvSpPr/>
            <p:nvPr/>
          </p:nvSpPr>
          <p:spPr>
            <a:xfrm>
              <a:off x="2843808" y="5036479"/>
              <a:ext cx="3020694" cy="14325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3200" dirty="0">
                  <a:solidFill>
                    <a:schemeClr val="tx1"/>
                  </a:solidFill>
                </a:rPr>
                <a:t>Furosemide </a:t>
              </a:r>
              <a:r>
                <a:rPr lang="en-GB" sz="3200" dirty="0" smtClean="0">
                  <a:solidFill>
                    <a:schemeClr val="tx1"/>
                  </a:solidFill>
                </a:rPr>
                <a:t>40mg tablets</a:t>
              </a:r>
              <a:r>
                <a:rPr lang="en-GB" sz="3200" dirty="0">
                  <a:solidFill>
                    <a:schemeClr val="tx1"/>
                  </a:solidFill>
                </a:rPr>
                <a:t>, take 2 at 8am</a:t>
              </a:r>
            </a:p>
          </p:txBody>
        </p:sp>
        <p:sp>
          <p:nvSpPr>
            <p:cNvPr id="12" name="Down Arrow 11"/>
            <p:cNvSpPr/>
            <p:nvPr/>
          </p:nvSpPr>
          <p:spPr>
            <a:xfrm rot="17956506">
              <a:off x="6077110" y="4034938"/>
              <a:ext cx="360515" cy="2252426"/>
            </a:xfrm>
            <a:prstGeom prst="down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dm+d</a:t>
            </a:r>
          </a:p>
        </p:txBody>
      </p:sp>
      <p:graphicFrame>
        <p:nvGraphicFramePr>
          <p:cNvPr id="2074" name="Object 26"/>
          <p:cNvGraphicFramePr>
            <a:graphicFrameLocks noChangeAspect="1"/>
          </p:cNvGraphicFramePr>
          <p:nvPr/>
        </p:nvGraphicFramePr>
        <p:xfrm>
          <a:off x="3336925" y="1665288"/>
          <a:ext cx="2579688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VISIO" r:id="rId3" imgW="2345040" imgH="3373920" progId="">
                  <p:embed/>
                </p:oleObj>
              </mc:Choice>
              <mc:Fallback>
                <p:oleObj name="VISIO" r:id="rId3" imgW="2345040" imgH="3373920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6925" y="1665288"/>
                        <a:ext cx="2579688" cy="3711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7"/>
          <p:cNvGraphicFramePr>
            <a:graphicFrameLocks noChangeAspect="1"/>
          </p:cNvGraphicFramePr>
          <p:nvPr/>
        </p:nvGraphicFramePr>
        <p:xfrm>
          <a:off x="2097088" y="1628775"/>
          <a:ext cx="5070475" cy="428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Visio" r:id="rId5" imgW="4606739" imgH="3891888" progId="">
                  <p:embed/>
                </p:oleObj>
              </mc:Choice>
              <mc:Fallback>
                <p:oleObj name="Visio" r:id="rId5" imgW="4606739" imgH="3891888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7088" y="1628775"/>
                        <a:ext cx="5070475" cy="428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468313" y="1989138"/>
            <a:ext cx="2303462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/>
              <a:t>Furosemide</a:t>
            </a:r>
            <a:r>
              <a:rPr lang="en-GB" sz="2800" dirty="0"/>
              <a:t> 80mg oral at 8am</a:t>
            </a:r>
          </a:p>
        </p:txBody>
      </p:sp>
      <p:sp>
        <p:nvSpPr>
          <p:cNvPr id="8" name="Rectangle 7"/>
          <p:cNvSpPr/>
          <p:nvPr/>
        </p:nvSpPr>
        <p:spPr>
          <a:xfrm>
            <a:off x="6553200" y="4005263"/>
            <a:ext cx="2303463" cy="129540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chemeClr val="tx1"/>
                </a:solidFill>
              </a:rPr>
              <a:t>Furosemide</a:t>
            </a:r>
          </a:p>
        </p:txBody>
      </p:sp>
      <p:sp>
        <p:nvSpPr>
          <p:cNvPr id="11" name="Down Arrow 10"/>
          <p:cNvSpPr/>
          <p:nvPr/>
        </p:nvSpPr>
        <p:spPr>
          <a:xfrm rot="16200000">
            <a:off x="2882900" y="1839913"/>
            <a:ext cx="358775" cy="5810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2" name="Picture 2" descr="C:\Users\Paul\AppData\Local\Microsoft\Windows\Temporary Internet Files\Content.IE5\NJJ1DAAJ\MC900391080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0838" y="261938"/>
            <a:ext cx="1584325" cy="14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 descr="C:\Program Files (x86)\Microsoft Office\MEDIA\CAGCAT10\j0185604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96188" y="5445125"/>
            <a:ext cx="1296987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>
          <a:xfrm>
            <a:off x="6588125" y="4013200"/>
            <a:ext cx="2305050" cy="1295400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schemeClr val="tx1"/>
                </a:solidFill>
              </a:rPr>
              <a:t>Furosemide 40mg tablets take 2 at 8am</a:t>
            </a:r>
          </a:p>
        </p:txBody>
      </p:sp>
      <p:cxnSp>
        <p:nvCxnSpPr>
          <p:cNvPr id="23" name="Elbow Connector 22"/>
          <p:cNvCxnSpPr>
            <a:stCxn id="18" idx="0"/>
          </p:cNvCxnSpPr>
          <p:nvPr/>
        </p:nvCxnSpPr>
        <p:spPr>
          <a:xfrm rot="16200000" flipV="1">
            <a:off x="5720556" y="1993107"/>
            <a:ext cx="655637" cy="3384550"/>
          </a:xfrm>
          <a:prstGeom prst="bentConnector2">
            <a:avLst/>
          </a:prstGeom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/>
          <p:nvPr/>
        </p:nvCxnSpPr>
        <p:spPr>
          <a:xfrm rot="16200000" flipV="1">
            <a:off x="2702719" y="2750344"/>
            <a:ext cx="719137" cy="581025"/>
          </a:xfrm>
          <a:prstGeom prst="bentConnector2">
            <a:avLst/>
          </a:prstGeom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50838" y="1981200"/>
            <a:ext cx="230505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/>
              <a:t>Furosemide</a:t>
            </a:r>
            <a:r>
              <a:rPr lang="en-GB" sz="2800" dirty="0"/>
              <a:t> 40mg tablets</a:t>
            </a:r>
          </a:p>
        </p:txBody>
      </p:sp>
      <p:cxnSp>
        <p:nvCxnSpPr>
          <p:cNvPr id="28" name="Elbow Connector 27"/>
          <p:cNvCxnSpPr>
            <a:stCxn id="14" idx="0"/>
            <a:endCxn id="18" idx="0"/>
          </p:cNvCxnSpPr>
          <p:nvPr/>
        </p:nvCxnSpPr>
        <p:spPr>
          <a:xfrm rot="10800000" flipH="1" flipV="1">
            <a:off x="4427538" y="2060575"/>
            <a:ext cx="3313112" cy="1952625"/>
          </a:xfrm>
          <a:prstGeom prst="bentConnector4">
            <a:avLst>
              <a:gd name="adj1" fmla="val 100185"/>
              <a:gd name="adj2" fmla="val 90584"/>
            </a:avLst>
          </a:prstGeom>
          <a:ln w="76200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11" grpId="0" animBg="1"/>
      <p:bldP spid="11" grpId="1" animBg="1"/>
      <p:bldP spid="18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Solve this with?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en-GB" dirty="0" smtClean="0"/>
              <a:t>Models of dose &amp; directions – ‘dose syntax’</a:t>
            </a:r>
          </a:p>
          <a:p>
            <a:r>
              <a:rPr lang="en-GB" dirty="0" smtClean="0"/>
              <a:t>Would allow calculation of e.g.</a:t>
            </a:r>
          </a:p>
          <a:p>
            <a:pPr lvl="1"/>
            <a:r>
              <a:rPr lang="en-GB" dirty="0" smtClean="0"/>
              <a:t>Daily quantities</a:t>
            </a:r>
          </a:p>
          <a:p>
            <a:pPr lvl="1"/>
            <a:r>
              <a:rPr lang="en-GB" dirty="0" smtClean="0"/>
              <a:t>Compliance</a:t>
            </a:r>
          </a:p>
          <a:p>
            <a:pPr lvl="1"/>
            <a:r>
              <a:rPr lang="en-GB" dirty="0" smtClean="0"/>
              <a:t>Safety</a:t>
            </a:r>
          </a:p>
          <a:p>
            <a:pPr lvl="1"/>
            <a:r>
              <a:rPr lang="en-GB" dirty="0" smtClean="0"/>
              <a:t>Dose comparison</a:t>
            </a:r>
          </a:p>
          <a:p>
            <a:r>
              <a:rPr lang="en-GB" dirty="0" smtClean="0"/>
              <a:t>Translation of</a:t>
            </a:r>
          </a:p>
          <a:p>
            <a:pPr lvl="1"/>
            <a:r>
              <a:rPr lang="en-GB" dirty="0" smtClean="0"/>
              <a:t>Dose to Product</a:t>
            </a:r>
          </a:p>
          <a:p>
            <a:pPr lvl="1"/>
            <a:r>
              <a:rPr lang="en-GB" dirty="0" smtClean="0"/>
              <a:t>Product to Dose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Model of dose and frequency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smtClean="0"/>
              <a:t>Dose</a:t>
            </a:r>
          </a:p>
          <a:p>
            <a:pPr lvl="1"/>
            <a:r>
              <a:rPr lang="en-GB" smtClean="0"/>
              <a:t>40mg</a:t>
            </a:r>
          </a:p>
          <a:p>
            <a:pPr lvl="1"/>
            <a:r>
              <a:rPr lang="en-GB" smtClean="0"/>
              <a:t>0.5mcg</a:t>
            </a:r>
          </a:p>
          <a:p>
            <a:pPr lvl="1"/>
            <a:r>
              <a:rPr lang="en-GB" smtClean="0"/>
              <a:t>5ml</a:t>
            </a:r>
          </a:p>
          <a:p>
            <a:pPr lvl="1"/>
            <a:r>
              <a:rPr lang="en-GB" smtClean="0"/>
              <a:t>2 tablets</a:t>
            </a:r>
          </a:p>
          <a:p>
            <a:pPr lvl="1"/>
            <a:r>
              <a:rPr lang="en-GB" smtClean="0"/>
              <a:t>Thinly</a:t>
            </a:r>
          </a:p>
          <a:p>
            <a:pPr lvl="1"/>
            <a:r>
              <a:rPr lang="en-GB" smtClean="0"/>
              <a:t>2 puffs qds</a:t>
            </a:r>
          </a:p>
          <a:p>
            <a:pPr lvl="1"/>
            <a:r>
              <a:rPr lang="en-GB" smtClean="0"/>
              <a:t>If Systolic &gt;160 take 80mg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mtClean="0"/>
              <a:t>Frequency</a:t>
            </a:r>
          </a:p>
          <a:p>
            <a:pPr lvl="1"/>
            <a:r>
              <a:rPr lang="en-GB" smtClean="0"/>
              <a:t>Daily</a:t>
            </a:r>
          </a:p>
          <a:p>
            <a:pPr lvl="1"/>
            <a:r>
              <a:rPr lang="en-GB" smtClean="0"/>
              <a:t>Three times a day</a:t>
            </a:r>
          </a:p>
          <a:p>
            <a:pPr lvl="1"/>
            <a:r>
              <a:rPr lang="en-GB" smtClean="0"/>
              <a:t>Once daily at 18:00</a:t>
            </a:r>
          </a:p>
          <a:p>
            <a:pPr lvl="1"/>
            <a:r>
              <a:rPr lang="en-GB" smtClean="0"/>
              <a:t>Every Wednesday</a:t>
            </a:r>
          </a:p>
          <a:p>
            <a:pPr lvl="1"/>
            <a:r>
              <a:rPr lang="en-GB" smtClean="0"/>
              <a:t>Reducing by 1 tab a week to zero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 rot="-2374633">
            <a:off x="2819400" y="3352800"/>
            <a:ext cx="2974975" cy="7683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4400">
                <a:latin typeface="Calibri" pitchFamily="34" charset="0"/>
              </a:rPr>
              <a:t>Complex!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Work to date…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Font typeface="Arial" charset="0"/>
              <a:buNone/>
            </a:pPr>
            <a:endParaRPr lang="en-GB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412875"/>
            <a:ext cx="3671887" cy="221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4625" y="1228725"/>
            <a:ext cx="23764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2005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68738" y="3357563"/>
            <a:ext cx="5049837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140200" y="2987675"/>
            <a:ext cx="2376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latin typeface="Calibri" pitchFamily="34" charset="0"/>
              </a:rPr>
              <a:t>2008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Dose Syntax Project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…all dosage instructions require </a:t>
            </a:r>
            <a:r>
              <a:rPr lang="en-GB" b="1" smtClean="0"/>
              <a:t>human reading and interpretation and transcription between different systems</a:t>
            </a:r>
            <a:r>
              <a:rPr lang="en-GB" smtClean="0"/>
              <a:t>, both of which offer a variety of opportunity </a:t>
            </a:r>
            <a:r>
              <a:rPr lang="en-GB" b="1" smtClean="0"/>
              <a:t>for patient critical error</a:t>
            </a:r>
            <a:r>
              <a:rPr lang="en-GB" smtClean="0"/>
              <a:t> to enter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2001</TotalTime>
  <Words>685</Words>
  <Application>Microsoft Office PowerPoint</Application>
  <PresentationFormat>On-screen Show (4:3)</PresentationFormat>
  <Paragraphs>138</Paragraphs>
  <Slides>29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Office Theme</vt:lpstr>
      <vt:lpstr>VISIO</vt:lpstr>
      <vt:lpstr>Visio</vt:lpstr>
      <vt:lpstr>Vive la différence?</vt:lpstr>
      <vt:lpstr>Prescribing Model</vt:lpstr>
      <vt:lpstr>La différence…</vt:lpstr>
      <vt:lpstr>Interface</vt:lpstr>
      <vt:lpstr>dm+d</vt:lpstr>
      <vt:lpstr>Solve this with?</vt:lpstr>
      <vt:lpstr>Model of dose and frequency</vt:lpstr>
      <vt:lpstr>Work to date…</vt:lpstr>
      <vt:lpstr>Dose Syntax Project</vt:lpstr>
      <vt:lpstr>Dose Syntax Project</vt:lpstr>
      <vt:lpstr>Vision ‘vocabulary’ example</vt:lpstr>
      <vt:lpstr>Dose Syntax Project</vt:lpstr>
      <vt:lpstr>Dose Syntax Class Model</vt:lpstr>
      <vt:lpstr>In HL7 V3 Pharmacy Model</vt:lpstr>
      <vt:lpstr>Issues</vt:lpstr>
      <vt:lpstr>NHS CFH Dose Syntax Abstract Model</vt:lpstr>
      <vt:lpstr>NHS CFH Dose Syntax Abstract Model</vt:lpstr>
      <vt:lpstr>Medication Administration</vt:lpstr>
      <vt:lpstr>Described Medication</vt:lpstr>
      <vt:lpstr>Dose Quantities</vt:lpstr>
      <vt:lpstr>Together…</vt:lpstr>
      <vt:lpstr>Dosage Calculations</vt:lpstr>
      <vt:lpstr>Using this!</vt:lpstr>
      <vt:lpstr>Example 45:</vt:lpstr>
      <vt:lpstr>Example 45</vt:lpstr>
      <vt:lpstr>Example 45</vt:lpstr>
      <vt:lpstr>So.. why not?</vt:lpstr>
      <vt:lpstr>Summary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Limits</dc:title>
  <dc:creator>Paul</dc:creator>
  <cp:lastModifiedBy>Paul</cp:lastModifiedBy>
  <cp:revision>32</cp:revision>
  <dcterms:created xsi:type="dcterms:W3CDTF">2013-03-11T13:37:56Z</dcterms:created>
  <dcterms:modified xsi:type="dcterms:W3CDTF">2013-03-20T11:12:35Z</dcterms:modified>
</cp:coreProperties>
</file>