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4"/>
  </p:notesMasterIdLst>
  <p:sldIdLst>
    <p:sldId id="371" r:id="rId2"/>
    <p:sldId id="380" r:id="rId3"/>
    <p:sldId id="365" r:id="rId4"/>
    <p:sldId id="367" r:id="rId5"/>
    <p:sldId id="379" r:id="rId6"/>
    <p:sldId id="359" r:id="rId7"/>
    <p:sldId id="381" r:id="rId8"/>
    <p:sldId id="368" r:id="rId9"/>
    <p:sldId id="375" r:id="rId10"/>
    <p:sldId id="376" r:id="rId11"/>
    <p:sldId id="317" r:id="rId12"/>
    <p:sldId id="349"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3119" autoAdjust="0"/>
  </p:normalViewPr>
  <p:slideViewPr>
    <p:cSldViewPr snapToGrid="0" snapToObjects="1">
      <p:cViewPr varScale="1">
        <p:scale>
          <a:sx n="127" d="100"/>
          <a:sy n="127" d="100"/>
        </p:scale>
        <p:origin x="-14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D921B7C-AC42-1D46-A3B0-5DF775F1D292}" type="datetimeFigureOut">
              <a:rPr lang="en-GB"/>
              <a:pPr/>
              <a:t>17/03/2013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53F6F98-8FAB-4C4A-951A-47A0BBF47C80}" type="slidenum">
              <a:rPr lang="en-GB"/>
              <a:pPr/>
              <a:t>‹#›</a:t>
            </a:fld>
            <a:endParaRPr lang="en-GB"/>
          </a:p>
        </p:txBody>
      </p:sp>
    </p:spTree>
    <p:extLst>
      <p:ext uri="{BB962C8B-B14F-4D97-AF65-F5344CB8AC3E}">
        <p14:creationId xmlns:p14="http://schemas.microsoft.com/office/powerpoint/2010/main" val="247935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169BEF0-E20C-41C7-AF20-7C871C5BE2E4}" type="slidenum">
              <a:rPr lang="en-GB" smtClean="0"/>
              <a:pPr/>
              <a:t>1</a:t>
            </a:fld>
            <a:endParaRPr lang="en-GB"/>
          </a:p>
        </p:txBody>
      </p:sp>
    </p:spTree>
    <p:extLst>
      <p:ext uri="{BB962C8B-B14F-4D97-AF65-F5344CB8AC3E}">
        <p14:creationId xmlns:p14="http://schemas.microsoft.com/office/powerpoint/2010/main" val="267042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a:spcBef>
                <a:spcPct val="0"/>
              </a:spcBef>
            </a:pPr>
            <a:endParaRPr lang="en-GB">
              <a:latin typeface="Times" charset="0"/>
              <a:ea typeface="ＭＳ Ｐゴシック" charset="-128"/>
              <a:cs typeface="ＭＳ Ｐゴシック" charset="-128"/>
            </a:endParaRPr>
          </a:p>
        </p:txBody>
      </p:sp>
      <p:sp>
        <p:nvSpPr>
          <p:cNvPr id="17411" name="Slide Number Placeholder 3"/>
          <p:cNvSpPr>
            <a:spLocks noGrp="1"/>
          </p:cNvSpPr>
          <p:nvPr>
            <p:ph type="sldNum" sz="quarter" idx="5"/>
          </p:nvPr>
        </p:nvSpPr>
        <p:spPr bwMode="auto">
          <a:xfrm>
            <a:off x="3884613" y="8686800"/>
            <a:ext cx="2971800" cy="455613"/>
          </a:xfrm>
          <a:noFill/>
          <a:ln>
            <a:miter lim="800000"/>
            <a:headEnd/>
            <a:tailEnd/>
          </a:ln>
        </p:spPr>
        <p:txBody>
          <a:bodyPr lIns="86488" tIns="43245" rIns="86488" bIns="43245"/>
          <a:lstStyle/>
          <a:p>
            <a:fld id="{F5785DC6-C207-9442-83DC-1AAB63C9E9D5}" type="slidenum">
              <a:rPr lang="en-GB"/>
              <a:pPr/>
              <a:t>5</a:t>
            </a:fld>
            <a:endParaRPr lang="en-GB"/>
          </a:p>
        </p:txBody>
      </p:sp>
    </p:spTree>
    <p:extLst>
      <p:ext uri="{BB962C8B-B14F-4D97-AF65-F5344CB8AC3E}">
        <p14:creationId xmlns:p14="http://schemas.microsoft.com/office/powerpoint/2010/main" val="326960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spcBef>
                <a:spcPct val="0"/>
              </a:spcBef>
            </a:pPr>
            <a:endParaRPr lang="en-GB"/>
          </a:p>
        </p:txBody>
      </p:sp>
      <p:sp>
        <p:nvSpPr>
          <p:cNvPr id="22531" name="Slide Number Placeholder 3"/>
          <p:cNvSpPr>
            <a:spLocks noGrp="1"/>
          </p:cNvSpPr>
          <p:nvPr>
            <p:ph type="sldNum" sz="quarter" idx="5"/>
          </p:nvPr>
        </p:nvSpPr>
        <p:spPr bwMode="auto">
          <a:noFill/>
          <a:ln>
            <a:miter lim="800000"/>
            <a:headEnd/>
            <a:tailEnd/>
          </a:ln>
        </p:spPr>
        <p:txBody>
          <a:bodyPr/>
          <a:lstStyle/>
          <a:p>
            <a:fld id="{B60791BA-697F-CE42-B720-F25C831E0884}" type="slidenum">
              <a:rPr lang="en-US">
                <a:latin typeface="Times New Roman" charset="0"/>
              </a:rPr>
              <a:pPr/>
              <a:t>6</a:t>
            </a:fld>
            <a:endParaRPr lang="en-US">
              <a:latin typeface="Times New Roman" charset="0"/>
            </a:endParaRPr>
          </a:p>
        </p:txBody>
      </p:sp>
    </p:spTree>
    <p:extLst>
      <p:ext uri="{BB962C8B-B14F-4D97-AF65-F5344CB8AC3E}">
        <p14:creationId xmlns:p14="http://schemas.microsoft.com/office/powerpoint/2010/main" val="979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issues</a:t>
            </a:r>
            <a:r>
              <a:rPr lang="en-GB" baseline="0" dirty="0" smtClean="0"/>
              <a:t> that have been identified with Medication are really only part of a wider problem with the current management of clinical standards development. A lack of clear governance and change management forces message developers and vendors to bypass any standards to deliver their projects in a timely fashion.</a:t>
            </a:r>
          </a:p>
          <a:p>
            <a:endParaRPr lang="en-GB" baseline="0" dirty="0" smtClean="0"/>
          </a:p>
          <a:p>
            <a:r>
              <a:rPr lang="en-GB" baseline="0" dirty="0" smtClean="0"/>
              <a:t>As Scottish </a:t>
            </a:r>
            <a:r>
              <a:rPr lang="en-GB" baseline="0" dirty="0" err="1" smtClean="0"/>
              <a:t>e</a:t>
            </a:r>
            <a:r>
              <a:rPr lang="en-GB" baseline="0" dirty="0" smtClean="0"/>
              <a:t>-Health strategy demands increasing sharing of computable clinical information to support patient care e.g. telemedicine, patient pathways, health/social care integration, the current situation is becoming unsustainable. It forces needless reduplication of clinical requirements gathering, delays projects and adds significant cost and resource demands to both NHS Scotland and the vendor community.</a:t>
            </a:r>
            <a:endParaRPr lang="en-GB" dirty="0"/>
          </a:p>
        </p:txBody>
      </p:sp>
      <p:sp>
        <p:nvSpPr>
          <p:cNvPr id="4" name="Slide Number Placeholder 3"/>
          <p:cNvSpPr>
            <a:spLocks noGrp="1"/>
          </p:cNvSpPr>
          <p:nvPr>
            <p:ph type="sldNum" sz="quarter" idx="10"/>
          </p:nvPr>
        </p:nvSpPr>
        <p:spPr/>
        <p:txBody>
          <a:bodyPr/>
          <a:lstStyle/>
          <a:p>
            <a:fld id="{C5AD9E13-EC06-430F-966F-4C1FAC4070EE}" type="slidenum">
              <a:rPr lang="en-GB" smtClean="0"/>
              <a:pPr/>
              <a:t>9</a:t>
            </a:fld>
            <a:endParaRPr lang="en-GB"/>
          </a:p>
        </p:txBody>
      </p:sp>
    </p:spTree>
    <p:extLst>
      <p:ext uri="{BB962C8B-B14F-4D97-AF65-F5344CB8AC3E}">
        <p14:creationId xmlns:p14="http://schemas.microsoft.com/office/powerpoint/2010/main" val="68511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Local Scottish and wider International</a:t>
            </a:r>
            <a:r>
              <a:rPr lang="en-GB" baseline="0" dirty="0" smtClean="0"/>
              <a:t> experience makes it clear that while sharing of computable clinical information must be underpinned by standards, the development and maintenance of those standards has proven very difficult in the past.</a:t>
            </a:r>
          </a:p>
          <a:p>
            <a:endParaRPr lang="en-GB" baseline="0" dirty="0" smtClean="0"/>
          </a:p>
          <a:p>
            <a:r>
              <a:rPr lang="en-GB" baseline="0" dirty="0" smtClean="0"/>
              <a:t>Successful clinical content standards can rarely be imposed by national </a:t>
            </a:r>
            <a:r>
              <a:rPr lang="en-GB" baseline="0" dirty="0" err="1" smtClean="0"/>
              <a:t>e</a:t>
            </a:r>
            <a:r>
              <a:rPr lang="en-GB" baseline="0" dirty="0" smtClean="0"/>
              <a:t>-health programs or professional bodies but must emerge through clinical practice and project need.</a:t>
            </a:r>
          </a:p>
          <a:p>
            <a:endParaRPr lang="en-GB" baseline="0" dirty="0" smtClean="0"/>
          </a:p>
          <a:p>
            <a:pPr defTabSz="864931">
              <a:defRPr/>
            </a:pPr>
            <a:r>
              <a:rPr lang="en-GB" baseline="0" dirty="0" smtClean="0"/>
              <a:t>Continual change and evolution is the norm for clinical information and inevitably many of these emerging requirements overlap or </a:t>
            </a:r>
            <a:r>
              <a:rPr lang="en-GB" baseline="0" dirty="0" err="1" smtClean="0"/>
              <a:t>contradic</a:t>
            </a:r>
            <a:endParaRPr lang="en-GB" baseline="0" dirty="0" smtClean="0"/>
          </a:p>
          <a:p>
            <a:pPr defTabSz="864931">
              <a:defRPr/>
            </a:pPr>
            <a:endParaRPr lang="en-GB" baseline="0" dirty="0" smtClean="0"/>
          </a:p>
          <a:p>
            <a:pPr defTabSz="864931">
              <a:defRPr/>
            </a:pPr>
            <a:r>
              <a:rPr lang="en-GB" baseline="0" dirty="0" smtClean="0"/>
              <a:t>Alignment can only be achieved by good communication between stakeholders guided by a light-touch national standards </a:t>
            </a:r>
            <a:r>
              <a:rPr lang="en-GB" baseline="0" dirty="0" err="1" smtClean="0"/>
              <a:t>infrastucture</a:t>
            </a:r>
            <a:r>
              <a:rPr lang="en-GB" baseline="0" dirty="0" smtClean="0"/>
              <a:t> which takes advantage of web-based, open-source methodologies to facilitate this process.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C5AD9E13-EC06-430F-966F-4C1FAC4070EE}" type="slidenum">
              <a:rPr lang="en-GB" smtClean="0"/>
              <a:pPr/>
              <a:t>10</a:t>
            </a:fld>
            <a:endParaRPr lang="en-GB"/>
          </a:p>
        </p:txBody>
      </p:sp>
    </p:spTree>
    <p:extLst>
      <p:ext uri="{BB962C8B-B14F-4D97-AF65-F5344CB8AC3E}">
        <p14:creationId xmlns:p14="http://schemas.microsoft.com/office/powerpoint/2010/main" val="118726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GB"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B16F7A8B-C3D9-EB4D-BF0B-620F53F352AE}" type="datetimeFigureOut">
              <a:rPr lang="en-US"/>
              <a:pPr/>
              <a:t>17/03/2013</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B06053EE-6D37-8448-90FD-83A068801FB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9"/>
          <p:cNvSpPr>
            <a:spLocks noGrp="1"/>
          </p:cNvSpPr>
          <p:nvPr>
            <p:ph type="dt" sz="half" idx="10"/>
          </p:nvPr>
        </p:nvSpPr>
        <p:spPr/>
        <p:txBody>
          <a:bodyPr/>
          <a:lstStyle>
            <a:lvl1pPr>
              <a:defRPr/>
            </a:lvl1pPr>
          </a:lstStyle>
          <a:p>
            <a:fld id="{24C444D2-D3CE-4E4C-8C1A-F53E296AA74D}" type="datetimeFigureOut">
              <a:rPr lang="en-US"/>
              <a:pPr/>
              <a:t>17/03/2013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D4D0AB5-1202-1846-99B1-7BE4CFD775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9"/>
          <p:cNvSpPr>
            <a:spLocks noGrp="1"/>
          </p:cNvSpPr>
          <p:nvPr>
            <p:ph type="dt" sz="half" idx="10"/>
          </p:nvPr>
        </p:nvSpPr>
        <p:spPr/>
        <p:txBody>
          <a:bodyPr/>
          <a:lstStyle>
            <a:lvl1pPr>
              <a:defRPr/>
            </a:lvl1pPr>
          </a:lstStyle>
          <a:p>
            <a:fld id="{A2813472-5C4B-D246-AE60-2CD59BAF035E}" type="datetimeFigureOut">
              <a:rPr lang="en-US"/>
              <a:pPr/>
              <a:t>17/03/2013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536C26D-D09E-8641-8BC7-D6349E8BDD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itle 6"/>
          <p:cNvSpPr>
            <a:spLocks noGrp="1"/>
          </p:cNvSpPr>
          <p:nvPr>
            <p:ph type="title"/>
          </p:nvPr>
        </p:nvSpPr>
        <p:spPr/>
        <p:txBody>
          <a:bodyPr rtlCol="0"/>
          <a:lstStyle/>
          <a:p>
            <a:r>
              <a:rPr lang="en-GB"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68F7BBDB-9496-0047-B775-1475F6C77865}" type="datetimeFigureOut">
              <a:rPr lang="en-US"/>
              <a:pPr/>
              <a:t>17/03/2013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40D79BC-78B3-204C-8FDB-B190659D93A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prstTxWarp prst="textNoShape">
              <a:avLst/>
            </a:prstTxWarp>
          </a:bodyPr>
          <a:lstStyle/>
          <a:p>
            <a:pPr fontAlgn="auto">
              <a:spcBef>
                <a:spcPts val="0"/>
              </a:spcBef>
              <a:spcAft>
                <a:spcPts val="0"/>
              </a:spcAft>
              <a:defRPr/>
            </a:pPr>
            <a:endParaRPr lang="en-US">
              <a:solidFill>
                <a:schemeClr val="lt1"/>
              </a:solidFill>
              <a:latin typeface="+mn-lt"/>
            </a:endParaRPr>
          </a:p>
        </p:txBody>
      </p:sp>
      <p:sp>
        <p:nvSpPr>
          <p:cNvPr id="5" name="Chevron 7"/>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prstTxWarp prst="textNoShape">
              <a:avLst/>
            </a:prstTxWarp>
          </a:bodyPr>
          <a:lstStyle/>
          <a:p>
            <a:pPr fontAlgn="auto">
              <a:spcBef>
                <a:spcPts val="0"/>
              </a:spcBef>
              <a:spcAft>
                <a:spcPts val="0"/>
              </a:spcAft>
              <a:defRPr/>
            </a:pPr>
            <a:endParaRPr lang="en-US">
              <a:solidFill>
                <a:schemeClr val="lt1"/>
              </a:solidFill>
              <a:latin typeface="+mn-lt"/>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GB"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smtClean="0"/>
              <a:t>Click to edit Master text styles</a:t>
            </a:r>
          </a:p>
        </p:txBody>
      </p:sp>
      <p:sp>
        <p:nvSpPr>
          <p:cNvPr id="6" name="Date Placeholder 3"/>
          <p:cNvSpPr>
            <a:spLocks noGrp="1"/>
          </p:cNvSpPr>
          <p:nvPr>
            <p:ph type="dt" sz="half" idx="10"/>
          </p:nvPr>
        </p:nvSpPr>
        <p:spPr/>
        <p:txBody>
          <a:bodyPr/>
          <a:lstStyle>
            <a:lvl1pPr>
              <a:defRPr/>
            </a:lvl1pPr>
          </a:lstStyle>
          <a:p>
            <a:fld id="{4F16DFCF-18A4-D048-BFA8-B0A922A8384D}" type="datetimeFigureOut">
              <a:rPr lang="en-US"/>
              <a:pPr/>
              <a:t>17/03/2013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BAFC2E97-2904-7245-B66D-AE34E5F08EC6}"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7"/>
          <p:cNvSpPr>
            <a:spLocks noGrp="1"/>
          </p:cNvSpPr>
          <p:nvPr>
            <p:ph type="title"/>
          </p:nvPr>
        </p:nvSpPr>
        <p:spPr/>
        <p:txBody>
          <a:bodyPr rtlCol="0"/>
          <a:lstStyle/>
          <a:p>
            <a:r>
              <a:rPr lang="en-GB"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A76879D3-EAC9-0047-954D-9723101E2403}" type="datetimeFigureOut">
              <a:rPr lang="en-US"/>
              <a:pPr/>
              <a:t>17/03/2013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704F273-86C2-C143-951E-76368DD6B00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fld id="{6EC6BC6A-6759-5249-B498-592D88BDFE25}" type="datetimeFigureOut">
              <a:rPr lang="en-US"/>
              <a:pPr/>
              <a:t>17/03/2013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D636DB7-CBD4-F349-BA64-7830E9E18168}"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83C1EB2-868D-9240-99CE-228162A993A2}" type="datetimeFigureOut">
              <a:rPr lang="en-US"/>
              <a:pPr/>
              <a:t>17/03/2013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endParaRPr lang="en-US"/>
          </a:p>
          <a:p>
            <a:r>
              <a:rPr lang="en-US"/>
              <a:t>9.</a:t>
            </a:r>
            <a:fld id="{0E2C151E-DE09-EB41-A5C5-CB84775CBD0A}"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3280FB93-E483-6140-B22F-1566ABEFB142}" type="datetimeFigureOut">
              <a:rPr lang="en-US"/>
              <a:pPr/>
              <a:t>17/03/2013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5B63A6A8-5F13-D44D-858C-60049D86FB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GB"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GB"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fld id="{E68ECFC0-B40B-F84A-A945-5B930C40E16B}" type="datetimeFigureOut">
              <a:rPr lang="en-US"/>
              <a:pPr/>
              <a:t>17/03/2013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F4A9AED-41C9-0549-B6B5-6F61B5327039}"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prstTxWarp prst="textNoShape">
              <a:avLst/>
            </a:prstTxWarp>
          </a:bodyPr>
          <a:lstStyle/>
          <a:p>
            <a:pPr fontAlgn="auto">
              <a:spcBef>
                <a:spcPts val="0"/>
              </a:spcBef>
              <a:spcAft>
                <a:spcPts val="0"/>
              </a:spcAft>
              <a:defRPr/>
            </a:pPr>
            <a:endParaRPr lang="en-US">
              <a:solidFill>
                <a:schemeClr val="lt1"/>
              </a:solidFill>
              <a:latin typeface="+mn-lt"/>
            </a:endParaRPr>
          </a:p>
        </p:txBody>
      </p:sp>
      <p:sp>
        <p:nvSpPr>
          <p:cNvPr id="10" name="Chevron 12"/>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prstTxWarp prst="textNoShape">
              <a:avLst/>
            </a:prstTxWarp>
          </a:bodyPr>
          <a:lstStyle/>
          <a:p>
            <a:pPr fontAlgn="auto">
              <a:spcBef>
                <a:spcPts val="0"/>
              </a:spcBef>
              <a:spcAft>
                <a:spcPts val="0"/>
              </a:spcAft>
              <a:defRPr/>
            </a:pPr>
            <a:endParaRPr lang="en-US">
              <a:solidFill>
                <a:schemeClr val="lt1"/>
              </a:solidFill>
              <a:latin typeface="+mn-lt"/>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GB"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GB"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GB"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3CE7610A-06B3-FE41-BD3A-C8C846659BB3}" type="datetimeFigureOut">
              <a:rPr lang="en-US"/>
              <a:pPr/>
              <a:t>17/03/2013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59C38937-8E75-104C-A6F5-3565F4907938}"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GB"/>
              <a:t>Click to edit Master title style</a:t>
            </a:r>
            <a:endParaRPr lang="en-US"/>
          </a:p>
        </p:txBody>
      </p:sp>
      <p:sp>
        <p:nvSpPr>
          <p:cNvPr id="2151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charset="0"/>
              </a:defRPr>
            </a:lvl1pPr>
          </a:lstStyle>
          <a:p>
            <a:fld id="{E50CD058-FBB7-604B-B821-B9E4436A7530}" type="datetimeFigureOut">
              <a:rPr lang="en-US"/>
              <a:pPr/>
              <a:t>17/03/2013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charset="0"/>
              </a:defRPr>
            </a:lvl1pPr>
          </a:lstStyle>
          <a:p>
            <a:fld id="{40C18065-3AE6-904B-9896-BCCC7979F9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81" r:id="rId3"/>
    <p:sldLayoutId id="2147483682" r:id="rId4"/>
    <p:sldLayoutId id="2147483683" r:id="rId5"/>
    <p:sldLayoutId id="2147483684" r:id="rId6"/>
    <p:sldLayoutId id="2147483678" r:id="rId7"/>
    <p:sldLayoutId id="2147483685" r:id="rId8"/>
    <p:sldLayoutId id="2147483686" r:id="rId9"/>
    <p:sldLayoutId id="2147483677" r:id="rId10"/>
    <p:sldLayoutId id="2147483676"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charset="0"/>
        </a:defRPr>
      </a:lvl2pPr>
      <a:lvl3pPr algn="l" rtl="0" fontAlgn="base">
        <a:spcBef>
          <a:spcPct val="0"/>
        </a:spcBef>
        <a:spcAft>
          <a:spcPct val="0"/>
        </a:spcAft>
        <a:defRPr sz="4100" b="1">
          <a:solidFill>
            <a:schemeClr val="tx2"/>
          </a:solidFill>
          <a:latin typeface="Lucida Sans Unicode" charset="0"/>
        </a:defRPr>
      </a:lvl3pPr>
      <a:lvl4pPr algn="l" rtl="0" fontAlgn="base">
        <a:spcBef>
          <a:spcPct val="0"/>
        </a:spcBef>
        <a:spcAft>
          <a:spcPct val="0"/>
        </a:spcAft>
        <a:defRPr sz="4100" b="1">
          <a:solidFill>
            <a:schemeClr val="tx2"/>
          </a:solidFill>
          <a:latin typeface="Lucida Sans Unicode" charset="0"/>
        </a:defRPr>
      </a:lvl4pPr>
      <a:lvl5pPr algn="l" rtl="0" fontAlgn="base">
        <a:spcBef>
          <a:spcPct val="0"/>
        </a:spcBef>
        <a:spcAft>
          <a:spcPct val="0"/>
        </a:spcAft>
        <a:defRPr sz="4100" b="1">
          <a:solidFill>
            <a:schemeClr val="tx2"/>
          </a:solidFill>
          <a:latin typeface="Lucida Sans Unicode" charset="0"/>
        </a:defRPr>
      </a:lvl5pPr>
      <a:lvl6pPr marL="457200" algn="l" rtl="0" fontAlgn="base">
        <a:spcBef>
          <a:spcPct val="0"/>
        </a:spcBef>
        <a:spcAft>
          <a:spcPct val="0"/>
        </a:spcAft>
        <a:defRPr sz="4100" b="1">
          <a:solidFill>
            <a:schemeClr val="tx2"/>
          </a:solidFill>
          <a:latin typeface="Lucida Sans Unicode" charset="0"/>
        </a:defRPr>
      </a:lvl6pPr>
      <a:lvl7pPr marL="914400" algn="l" rtl="0" fontAlgn="base">
        <a:spcBef>
          <a:spcPct val="0"/>
        </a:spcBef>
        <a:spcAft>
          <a:spcPct val="0"/>
        </a:spcAft>
        <a:defRPr sz="4100" b="1">
          <a:solidFill>
            <a:schemeClr val="tx2"/>
          </a:solidFill>
          <a:latin typeface="Lucida Sans Unicode" charset="0"/>
        </a:defRPr>
      </a:lvl7pPr>
      <a:lvl8pPr marL="1371600" algn="l" rtl="0" fontAlgn="base">
        <a:spcBef>
          <a:spcPct val="0"/>
        </a:spcBef>
        <a:spcAft>
          <a:spcPct val="0"/>
        </a:spcAft>
        <a:defRPr sz="4100" b="1">
          <a:solidFill>
            <a:schemeClr val="tx2"/>
          </a:solidFill>
          <a:latin typeface="Lucida Sans Unicode" charset="0"/>
        </a:defRPr>
      </a:lvl8pPr>
      <a:lvl9pPr marL="1828800" algn="l" rtl="0" fontAlgn="base">
        <a:spcBef>
          <a:spcPct val="0"/>
        </a:spcBef>
        <a:spcAft>
          <a:spcPct val="0"/>
        </a:spcAft>
        <a:defRPr sz="4100" b="1">
          <a:solidFill>
            <a:schemeClr val="tx2"/>
          </a:solidFill>
          <a:latin typeface="Lucida Sans Unicode" charset="0"/>
        </a:defRPr>
      </a:lvl9pPr>
    </p:titleStyle>
    <p:bodyStyle>
      <a:lvl1pPr marL="365125" indent="-255588" algn="l" rtl="0" fontAlgn="base">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fontAlgn="base">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fontAlgn="base">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fontAlgn="base">
        <a:spcBef>
          <a:spcPts val="350"/>
        </a:spcBef>
        <a:spcAft>
          <a:spcPct val="0"/>
        </a:spcAft>
        <a:buClr>
          <a:schemeClr val="accent2"/>
        </a:buClr>
        <a:buFont typeface="Wingdings 2" charset="2"/>
        <a:buChar char=""/>
        <a:defRPr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421" y="865319"/>
            <a:ext cx="8365889" cy="1251137"/>
          </a:xfrm>
        </p:spPr>
        <p:txBody>
          <a:bodyPr>
            <a:noAutofit/>
          </a:bodyPr>
          <a:lstStyle/>
          <a:p>
            <a:r>
              <a:rPr lang="en-US" sz="3600" dirty="0" smtClean="0"/>
              <a:t>Playing all the right notes:</a:t>
            </a:r>
            <a:br>
              <a:rPr lang="en-US" sz="3600" dirty="0" smtClean="0"/>
            </a:br>
            <a:r>
              <a:rPr lang="en-US" sz="3600" dirty="0" smtClean="0"/>
              <a:t>next steps for medication models</a:t>
            </a:r>
            <a:endParaRPr lang="en-US" sz="3600" dirty="0"/>
          </a:p>
        </p:txBody>
      </p:sp>
      <p:sp>
        <p:nvSpPr>
          <p:cNvPr id="3" name="Subtitle 2"/>
          <p:cNvSpPr>
            <a:spLocks noGrp="1"/>
          </p:cNvSpPr>
          <p:nvPr>
            <p:ph type="subTitle" idx="1"/>
          </p:nvPr>
        </p:nvSpPr>
        <p:spPr>
          <a:xfrm>
            <a:off x="976910" y="2867456"/>
            <a:ext cx="7772400" cy="2177254"/>
          </a:xfrm>
        </p:spPr>
        <p:txBody>
          <a:bodyPr>
            <a:normAutofit/>
          </a:bodyPr>
          <a:lstStyle/>
          <a:p>
            <a:r>
              <a:rPr lang="en-US" dirty="0" err="1" smtClean="0"/>
              <a:t>Dr</a:t>
            </a:r>
            <a:r>
              <a:rPr lang="en-US" dirty="0" smtClean="0"/>
              <a:t> </a:t>
            </a:r>
            <a:r>
              <a:rPr lang="en-US" dirty="0" smtClean="0"/>
              <a:t>Libby Morris and </a:t>
            </a:r>
            <a:r>
              <a:rPr lang="en-US" dirty="0" err="1" smtClean="0"/>
              <a:t>Dr</a:t>
            </a:r>
            <a:r>
              <a:rPr lang="en-US" dirty="0" smtClean="0"/>
              <a:t> Ian Thompson</a:t>
            </a:r>
            <a:endParaRPr lang="en-US" dirty="0" smtClean="0"/>
          </a:p>
          <a:p>
            <a:r>
              <a:rPr lang="en-US" dirty="0" smtClean="0"/>
              <a:t>SCIMP</a:t>
            </a:r>
            <a:endParaRPr lang="en-US" dirty="0" smtClean="0"/>
          </a:p>
          <a:p>
            <a:endParaRPr lang="en-US" dirty="0" smtClean="0"/>
          </a:p>
          <a:p>
            <a:endParaRPr lang="en-US" dirty="0" smtClean="0"/>
          </a:p>
          <a:p>
            <a:endParaRPr lang="en-US" dirty="0"/>
          </a:p>
        </p:txBody>
      </p:sp>
      <p:sp>
        <p:nvSpPr>
          <p:cNvPr id="5" name="TextBox 4"/>
          <p:cNvSpPr txBox="1"/>
          <p:nvPr/>
        </p:nvSpPr>
        <p:spPr>
          <a:xfrm>
            <a:off x="383421" y="5815959"/>
            <a:ext cx="4538066" cy="400110"/>
          </a:xfrm>
          <a:prstGeom prst="rect">
            <a:avLst/>
          </a:prstGeom>
          <a:noFill/>
        </p:spPr>
        <p:txBody>
          <a:bodyPr wrap="square" rtlCol="0">
            <a:spAutoFit/>
          </a:bodyPr>
          <a:lstStyle/>
          <a:p>
            <a:r>
              <a:rPr lang="en-US" sz="2000" dirty="0" smtClean="0">
                <a:solidFill>
                  <a:schemeClr val="bg1"/>
                </a:solidFill>
              </a:rPr>
              <a:t>March 2013</a:t>
            </a:r>
            <a:endParaRPr lang="en-US" sz="2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2200"/>
            <a:ext cx="8229600" cy="4354899"/>
          </a:xfrm>
        </p:spPr>
        <p:txBody>
          <a:bodyPr>
            <a:normAutofit fontScale="92500" lnSpcReduction="10000"/>
          </a:bodyPr>
          <a:lstStyle/>
          <a:p>
            <a:pPr marL="365125" lvl="1" indent="-255588">
              <a:spcBef>
                <a:spcPts val="400"/>
              </a:spcBef>
              <a:buSzPct val="68000"/>
              <a:buFont typeface="Wingdings 3" charset="2"/>
              <a:buChar char=""/>
            </a:pPr>
            <a:r>
              <a:rPr lang="en-US" sz="2800" dirty="0" smtClean="0"/>
              <a:t>“Everything is vague to a degree you do not realize till you have tried to make it precise.”</a:t>
            </a:r>
            <a:r>
              <a:rPr lang="en-US" dirty="0" smtClean="0"/>
              <a:t>     </a:t>
            </a:r>
            <a:r>
              <a:rPr lang="en-US" sz="1600" dirty="0" smtClean="0"/>
              <a:t>Bertrand Russell</a:t>
            </a:r>
            <a:endParaRPr lang="en-US" dirty="0" smtClean="0"/>
          </a:p>
          <a:p>
            <a:pPr>
              <a:buNone/>
            </a:pPr>
            <a:endParaRPr lang="en-US" dirty="0" smtClean="0"/>
          </a:p>
          <a:p>
            <a:r>
              <a:rPr lang="en-US" dirty="0" smtClean="0"/>
              <a:t>Clinical content standards must underpin sharing of computable information</a:t>
            </a:r>
            <a:br>
              <a:rPr lang="en-US" dirty="0" smtClean="0"/>
            </a:br>
            <a:endParaRPr lang="en-GB" dirty="0" smtClean="0"/>
          </a:p>
          <a:p>
            <a:r>
              <a:rPr lang="en-US" dirty="0" smtClean="0"/>
              <a:t>Clinical practices and needs often overlap and sometimes contradict</a:t>
            </a:r>
          </a:p>
          <a:p>
            <a:pPr lvl="1"/>
            <a:r>
              <a:rPr lang="en-US" dirty="0" smtClean="0"/>
              <a:t>alignment can only be achieved by communication and discussion by all stakeholders</a:t>
            </a:r>
          </a:p>
          <a:p>
            <a:pPr lvl="1"/>
            <a:r>
              <a:rPr lang="en-US" dirty="0" smtClean="0"/>
              <a:t>evolution is the norm and must be managed</a:t>
            </a:r>
          </a:p>
        </p:txBody>
      </p:sp>
      <p:sp>
        <p:nvSpPr>
          <p:cNvPr id="2" name="Title 1"/>
          <p:cNvSpPr>
            <a:spLocks noGrp="1"/>
          </p:cNvSpPr>
          <p:nvPr>
            <p:ph type="title"/>
          </p:nvPr>
        </p:nvSpPr>
        <p:spPr/>
        <p:txBody>
          <a:bodyPr>
            <a:normAutofit fontScale="90000"/>
          </a:bodyPr>
          <a:lstStyle/>
          <a:p>
            <a:r>
              <a:rPr lang="en-US" sz="3600" dirty="0" smtClean="0"/>
              <a:t>Clinical content definition is not a technical problem</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p:txBody>
          <a:bodyPr/>
          <a:lstStyle/>
          <a:p>
            <a:r>
              <a:rPr lang="en-US"/>
              <a:t>Medications and allergies modelling</a:t>
            </a:r>
          </a:p>
          <a:p>
            <a:pPr lvl="1"/>
            <a:r>
              <a:rPr lang="en-US"/>
              <a:t>Small scope but high value</a:t>
            </a:r>
          </a:p>
          <a:p>
            <a:pPr lvl="1"/>
            <a:r>
              <a:rPr lang="en-US"/>
              <a:t>Trial a different approach to standards development</a:t>
            </a:r>
          </a:p>
          <a:p>
            <a:pPr lvl="2"/>
            <a:r>
              <a:rPr lang="en-US"/>
              <a:t>Front-line clinical and vendor engagement</a:t>
            </a:r>
          </a:p>
          <a:p>
            <a:pPr lvl="2"/>
            <a:r>
              <a:rPr lang="en-US"/>
              <a:t>Needs web-based collaborative tools</a:t>
            </a:r>
          </a:p>
          <a:p>
            <a:pPr lvl="1"/>
            <a:endParaRPr lang="en-US"/>
          </a:p>
          <a:p>
            <a:r>
              <a:rPr lang="en-US"/>
              <a:t>Clinical content standards</a:t>
            </a:r>
          </a:p>
          <a:p>
            <a:pPr lvl="1"/>
            <a:r>
              <a:rPr lang="en-US"/>
              <a:t>Are vital to the aspirations of eHealth programs</a:t>
            </a:r>
          </a:p>
          <a:p>
            <a:pPr lvl="2"/>
            <a:r>
              <a:rPr lang="en-US"/>
              <a:t>Must be openly published and managed</a:t>
            </a:r>
          </a:p>
          <a:p>
            <a:pPr lvl="2"/>
            <a:r>
              <a:rPr lang="en-US"/>
              <a:t>Must be implementable</a:t>
            </a:r>
            <a:br>
              <a:rPr lang="en-US"/>
            </a:br>
            <a:endParaRPr lang="en-US"/>
          </a:p>
          <a:p>
            <a:endParaRPr lang="en-US"/>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fontAlgn="auto">
              <a:spcAft>
                <a:spcPts val="0"/>
              </a:spcAft>
              <a:defRPr/>
            </a:pPr>
            <a:r>
              <a:rPr lang="en-US" dirty="0" smtClean="0"/>
              <a:t>Summary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300" y="3824288"/>
            <a:ext cx="7937500" cy="1071562"/>
          </a:xfrm>
        </p:spPr>
        <p:txBody>
          <a:bodyPr/>
          <a:lstStyle/>
          <a:p>
            <a:pPr>
              <a:buFont typeface="Wingdings 3" charset="2"/>
              <a:buNone/>
            </a:pPr>
            <a:r>
              <a:rPr lang="en-US" sz="3200"/>
              <a:t>“Making the impossible very difficult”</a:t>
            </a:r>
          </a:p>
        </p:txBody>
      </p:sp>
      <p:sp>
        <p:nvSpPr>
          <p:cNvPr id="3" name="Title 2"/>
          <p:cNvSpPr>
            <a:spLocks noGrp="1"/>
          </p:cNvSpPr>
          <p:nvPr>
            <p:ph type="title"/>
          </p:nvPr>
        </p:nvSpPr>
        <p:spPr>
          <a:xfrm>
            <a:off x="457200" y="2337637"/>
            <a:ext cx="8229600" cy="1143000"/>
          </a:xfrm>
        </p:spPr>
        <p:txBody>
          <a:bodyPr>
            <a:scene3d>
              <a:camera prst="orthographicFront"/>
              <a:lightRig rig="soft" dir="t"/>
            </a:scene3d>
            <a:sp3d prstMaterial="softEdge">
              <a:bevelT w="25400" h="25400"/>
            </a:sp3d>
          </a:bodyPr>
          <a:lstStyle/>
          <a:p>
            <a:pPr fontAlgn="auto">
              <a:spcAft>
                <a:spcPts val="0"/>
              </a:spcAft>
              <a:defRPr/>
            </a:pPr>
            <a:r>
              <a:rPr lang="en-US" dirty="0" smtClean="0"/>
              <a:t>Mission statement</a:t>
            </a:r>
            <a:endParaRPr lang="en-US" dirty="0"/>
          </a:p>
        </p:txBody>
      </p:sp>
      <p:pic>
        <p:nvPicPr>
          <p:cNvPr id="45059" name="Picture 3"/>
          <p:cNvPicPr>
            <a:picLocks noChangeAspect="1"/>
          </p:cNvPicPr>
          <p:nvPr/>
        </p:nvPicPr>
        <p:blipFill>
          <a:blip r:embed="rId2"/>
          <a:srcRect r="78381"/>
          <a:stretch>
            <a:fillRect/>
          </a:stretch>
        </p:blipFill>
        <p:spPr bwMode="auto">
          <a:xfrm>
            <a:off x="457200" y="617538"/>
            <a:ext cx="2281238" cy="1600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Multiple methods of communicating medicines and allergies information from primary care to other parts of the NHS. </a:t>
            </a:r>
          </a:p>
          <a:p>
            <a:pPr lvl="1"/>
            <a:r>
              <a:rPr lang="en-US" dirty="0" smtClean="0"/>
              <a:t>Challenge number 1: agree on one way of communicating these</a:t>
            </a:r>
          </a:p>
          <a:p>
            <a:r>
              <a:rPr lang="en-US" dirty="0" smtClean="0"/>
              <a:t>Wider issue: lack of a sustainable mechanism for developing and maintaining clinical content standards</a:t>
            </a:r>
          </a:p>
          <a:p>
            <a:pPr lvl="1"/>
            <a:r>
              <a:rPr lang="en-US" dirty="0" smtClean="0"/>
              <a:t>Challenge number 2: produce a mechanism to achieve this in a sustainable fashion</a:t>
            </a:r>
          </a:p>
        </p:txBody>
      </p:sp>
      <p:sp>
        <p:nvSpPr>
          <p:cNvPr id="3" name="Title 2"/>
          <p:cNvSpPr>
            <a:spLocks noGrp="1"/>
          </p:cNvSpPr>
          <p:nvPr>
            <p:ph type="title"/>
          </p:nvPr>
        </p:nvSpPr>
        <p:spPr/>
        <p:txBody>
          <a:bodyPr/>
          <a:lstStyle/>
          <a:p>
            <a:r>
              <a:rPr lang="en-US" dirty="0"/>
              <a:t>Houston, we have a problem</a:t>
            </a:r>
          </a:p>
        </p:txBody>
      </p:sp>
    </p:spTree>
    <p:extLst>
      <p:ext uri="{BB962C8B-B14F-4D97-AF65-F5344CB8AC3E}">
        <p14:creationId xmlns:p14="http://schemas.microsoft.com/office/powerpoint/2010/main" val="393141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fontAlgn="auto">
              <a:spcAft>
                <a:spcPts val="0"/>
              </a:spcAft>
              <a:defRPr/>
            </a:pPr>
            <a:r>
              <a:rPr lang="en-GB" dirty="0" smtClean="0"/>
              <a:t>Scottish medication records</a:t>
            </a:r>
            <a:endParaRPr lang="en-GB" dirty="0"/>
          </a:p>
        </p:txBody>
      </p:sp>
      <p:sp>
        <p:nvSpPr>
          <p:cNvPr id="18434" name="Content Placeholder 2"/>
          <p:cNvSpPr>
            <a:spLocks noGrp="1"/>
          </p:cNvSpPr>
          <p:nvPr>
            <p:ph idx="1"/>
          </p:nvPr>
        </p:nvSpPr>
        <p:spPr>
          <a:xfrm>
            <a:off x="457200" y="1528503"/>
            <a:ext cx="8229600" cy="4911725"/>
          </a:xfrm>
        </p:spPr>
        <p:txBody>
          <a:bodyPr/>
          <a:lstStyle/>
          <a:p>
            <a:r>
              <a:rPr lang="en-GB" dirty="0" smtClean="0"/>
              <a:t>GPs</a:t>
            </a:r>
          </a:p>
          <a:p>
            <a:pPr lvl="1"/>
            <a:r>
              <a:rPr lang="en-GB" dirty="0" smtClean="0"/>
              <a:t> </a:t>
            </a:r>
            <a:r>
              <a:rPr lang="en-GB" dirty="0"/>
              <a:t>acute prescriptions, repeat prescriptions, ‘just in case’, anticipatory care</a:t>
            </a:r>
            <a:endParaRPr lang="en-GB" dirty="0" smtClean="0"/>
          </a:p>
          <a:p>
            <a:r>
              <a:rPr lang="en-GB" dirty="0" smtClean="0"/>
              <a:t>Nursing</a:t>
            </a:r>
          </a:p>
          <a:p>
            <a:pPr lvl="1"/>
            <a:r>
              <a:rPr lang="en-GB" dirty="0" smtClean="0"/>
              <a:t>extended </a:t>
            </a:r>
            <a:r>
              <a:rPr lang="en-GB" dirty="0"/>
              <a:t>prescribers, specialist roles </a:t>
            </a:r>
            <a:r>
              <a:rPr lang="en-GB" dirty="0" err="1"/>
              <a:t>eg</a:t>
            </a:r>
            <a:r>
              <a:rPr lang="en-GB" dirty="0"/>
              <a:t> palliative care, Community Psychiatric nurses and clinics</a:t>
            </a:r>
            <a:endParaRPr lang="en-GB" dirty="0" smtClean="0"/>
          </a:p>
          <a:p>
            <a:r>
              <a:rPr lang="en-GB" dirty="0" smtClean="0"/>
              <a:t>Drug </a:t>
            </a:r>
            <a:r>
              <a:rPr lang="en-GB" dirty="0"/>
              <a:t>clinics, Sexual health, care of the elderly</a:t>
            </a:r>
            <a:endParaRPr lang="en-GB" dirty="0" smtClean="0"/>
          </a:p>
          <a:p>
            <a:r>
              <a:rPr lang="en-GB" dirty="0" smtClean="0"/>
              <a:t>Pharmacists</a:t>
            </a:r>
          </a:p>
          <a:p>
            <a:pPr lvl="1"/>
            <a:r>
              <a:rPr lang="en-GB" dirty="0" smtClean="0"/>
              <a:t>chronic </a:t>
            </a:r>
            <a:r>
              <a:rPr lang="en-GB" dirty="0"/>
              <a:t>medication </a:t>
            </a:r>
            <a:r>
              <a:rPr lang="en-GB" dirty="0" smtClean="0"/>
              <a:t>service, repeat dispensing</a:t>
            </a:r>
          </a:p>
          <a:p>
            <a:r>
              <a:rPr lang="en-GB" dirty="0" smtClean="0"/>
              <a:t>Secondary Care</a:t>
            </a:r>
          </a:p>
          <a:p>
            <a:pPr lvl="1"/>
            <a:r>
              <a:rPr lang="en-GB" dirty="0" smtClean="0"/>
              <a:t>Transitions of care, medicines reconciliation</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fontAlgn="auto">
              <a:spcAft>
                <a:spcPts val="0"/>
              </a:spcAft>
              <a:defRPr/>
            </a:pPr>
            <a:r>
              <a:rPr lang="en-US" dirty="0" smtClean="0"/>
              <a:t>Historical Background</a:t>
            </a:r>
            <a:endParaRPr lang="en-US" dirty="0"/>
          </a:p>
        </p:txBody>
      </p:sp>
      <p:sp>
        <p:nvSpPr>
          <p:cNvPr id="19458" name="Content Placeholder 2"/>
          <p:cNvSpPr>
            <a:spLocks noGrp="1"/>
          </p:cNvSpPr>
          <p:nvPr>
            <p:ph idx="1"/>
          </p:nvPr>
        </p:nvSpPr>
        <p:spPr/>
        <p:txBody>
          <a:bodyPr/>
          <a:lstStyle/>
          <a:p>
            <a:r>
              <a:rPr lang="en-US" dirty="0" smtClean="0"/>
              <a:t>Emergency Care Summary </a:t>
            </a:r>
            <a:r>
              <a:rPr lang="en-US" dirty="0"/>
              <a:t>– 2004</a:t>
            </a:r>
          </a:p>
          <a:p>
            <a:r>
              <a:rPr lang="en-US" dirty="0"/>
              <a:t>SCI Gateway </a:t>
            </a:r>
            <a:r>
              <a:rPr lang="en-US" dirty="0" err="1" smtClean="0"/>
              <a:t>eReferrals</a:t>
            </a:r>
            <a:r>
              <a:rPr lang="en-US" dirty="0" smtClean="0"/>
              <a:t>- </a:t>
            </a:r>
            <a:r>
              <a:rPr lang="en-US" dirty="0"/>
              <a:t>2005</a:t>
            </a:r>
          </a:p>
          <a:p>
            <a:r>
              <a:rPr lang="en-US" dirty="0" err="1"/>
              <a:t>e</a:t>
            </a:r>
            <a:r>
              <a:rPr lang="en-US" dirty="0"/>
              <a:t>-Pharmacy – 2007</a:t>
            </a:r>
          </a:p>
          <a:p>
            <a:endParaRPr lang="en-US" dirty="0"/>
          </a:p>
          <a:p>
            <a:r>
              <a:rPr lang="en-US" dirty="0"/>
              <a:t>Each designed by separate teams taking prescribing info from primary care systems</a:t>
            </a:r>
            <a:endParaRPr lang="en-US" dirty="0" smtClean="0"/>
          </a:p>
          <a:p>
            <a:endParaRPr lang="en-US" dirty="0" smtClean="0"/>
          </a:p>
          <a:p>
            <a:r>
              <a:rPr lang="en-US" dirty="0" smtClean="0"/>
              <a:t>Similar</a:t>
            </a:r>
            <a:r>
              <a:rPr lang="en-US" dirty="0"/>
              <a:t>, but not identical message </a:t>
            </a:r>
            <a:r>
              <a:rPr lang="en-US" dirty="0" smtClean="0"/>
              <a:t>content</a:t>
            </a:r>
          </a:p>
          <a:p>
            <a:r>
              <a:rPr lang="en-US" dirty="0" smtClean="0"/>
              <a:t>Replicated *4 around the UK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00062" y="428625"/>
            <a:ext cx="7992857" cy="1143000"/>
          </a:xfrm>
        </p:spPr>
        <p:txBody>
          <a:bodyPr>
            <a:normAutofit fontScale="90000"/>
            <a:scene3d>
              <a:camera prst="orthographicFront"/>
              <a:lightRig rig="soft" dir="t"/>
            </a:scene3d>
            <a:sp3d prstMaterial="softEdge">
              <a:bevelT w="25400" h="25400"/>
            </a:sp3d>
          </a:bodyPr>
          <a:lstStyle/>
          <a:p>
            <a:pPr fontAlgn="auto">
              <a:spcAft>
                <a:spcPts val="0"/>
              </a:spcAft>
              <a:defRPr/>
            </a:pPr>
            <a:r>
              <a:rPr lang="en-US" dirty="0" smtClean="0">
                <a:ea typeface="ＭＳ Ｐゴシック" pitchFamily="-84" charset="-128"/>
                <a:cs typeface="ＭＳ Ｐゴシック" pitchFamily="-84" charset="-128"/>
              </a:rPr>
              <a:t>“I am playing all the right notes”…</a:t>
            </a:r>
            <a:br>
              <a:rPr lang="en-US" dirty="0" smtClean="0">
                <a:ea typeface="ＭＳ Ｐゴシック" pitchFamily="-84" charset="-128"/>
                <a:cs typeface="ＭＳ Ｐゴシック" pitchFamily="-84" charset="-128"/>
              </a:rPr>
            </a:br>
            <a:endParaRPr lang="en-GB" dirty="0">
              <a:ea typeface="ＭＳ Ｐゴシック" pitchFamily="-84" charset="-128"/>
              <a:cs typeface="ＭＳ Ｐゴシック" pitchFamily="-84" charset="-128"/>
            </a:endParaRPr>
          </a:p>
        </p:txBody>
      </p:sp>
      <p:sp>
        <p:nvSpPr>
          <p:cNvPr id="3" name="Content Placeholder 2"/>
          <p:cNvSpPr>
            <a:spLocks noGrp="1"/>
          </p:cNvSpPr>
          <p:nvPr>
            <p:ph idx="1"/>
          </p:nvPr>
        </p:nvSpPr>
        <p:spPr>
          <a:xfrm>
            <a:off x="1066800" y="1893888"/>
            <a:ext cx="7426325" cy="4498975"/>
          </a:xfrm>
        </p:spPr>
        <p:txBody>
          <a:bodyPr/>
          <a:lstStyle/>
          <a:p>
            <a:pPr>
              <a:buFont typeface="Wingdings 3" charset="2"/>
              <a:buNone/>
            </a:pPr>
            <a:endParaRPr lang="en-US">
              <a:ea typeface="ＭＳ Ｐゴシック" charset="-128"/>
              <a:cs typeface="ＭＳ Ｐゴシック" charset="-128"/>
            </a:endParaRPr>
          </a:p>
          <a:p>
            <a:endParaRPr lang="en-US">
              <a:ea typeface="ＭＳ Ｐゴシック" charset="-128"/>
              <a:cs typeface="ＭＳ Ｐゴシック" charset="-128"/>
            </a:endParaRPr>
          </a:p>
          <a:p>
            <a:endParaRPr lang="en-US">
              <a:ea typeface="ＭＳ Ｐゴシック" charset="-128"/>
              <a:cs typeface="ＭＳ Ｐゴシック" charset="-128"/>
            </a:endParaRPr>
          </a:p>
          <a:p>
            <a:endParaRPr lang="en-US">
              <a:ea typeface="ＭＳ Ｐゴシック" charset="-128"/>
              <a:cs typeface="ＭＳ Ｐゴシック" charset="-128"/>
            </a:endParaRPr>
          </a:p>
          <a:p>
            <a:endParaRPr lang="en-US">
              <a:ea typeface="ＭＳ Ｐゴシック" charset="-128"/>
              <a:cs typeface="ＭＳ Ｐゴシック" charset="-128"/>
            </a:endParaRPr>
          </a:p>
          <a:p>
            <a:endParaRPr lang="en-US">
              <a:ea typeface="ＭＳ Ｐゴシック" charset="-128"/>
              <a:cs typeface="ＭＳ Ｐゴシック" charset="-128"/>
            </a:endParaRPr>
          </a:p>
          <a:p>
            <a:endParaRPr lang="en-US">
              <a:ea typeface="ＭＳ Ｐゴシック" charset="-128"/>
              <a:cs typeface="ＭＳ Ｐゴシック" charset="-128"/>
            </a:endParaRPr>
          </a:p>
          <a:p>
            <a:r>
              <a:rPr lang="en-US">
                <a:ea typeface="ＭＳ Ｐゴシック" charset="-128"/>
                <a:cs typeface="ＭＳ Ｐゴシック" charset="-128"/>
              </a:rPr>
              <a:t>“</a:t>
            </a:r>
            <a:r>
              <a:rPr lang="en-GB">
                <a:ea typeface="ＭＳ Ｐゴシック" charset="-128"/>
                <a:cs typeface="ＭＳ Ｐゴシック" charset="-128"/>
              </a:rPr>
              <a:t>but not necessarily in the right order”.</a:t>
            </a:r>
            <a:r>
              <a:rPr lang="en-US">
                <a:ea typeface="ＭＳ Ｐゴシック" charset="-128"/>
                <a:cs typeface="ＭＳ Ｐゴシック" charset="-128"/>
              </a:rPr>
              <a:t>”</a:t>
            </a:r>
            <a:endParaRPr lang="en-GB">
              <a:ea typeface="ＭＳ Ｐゴシック" charset="-128"/>
              <a:cs typeface="ＭＳ Ｐゴシック" charset="-128"/>
            </a:endParaRPr>
          </a:p>
        </p:txBody>
      </p:sp>
      <p:pic>
        <p:nvPicPr>
          <p:cNvPr id="16387" name="Picture 2" descr="http://www.imagemakers.uk.com/wp-content/uploads/eric_and-_ernie_play_grieg-1.jpg"/>
          <p:cNvPicPr>
            <a:picLocks noChangeAspect="1" noChangeArrowheads="1"/>
          </p:cNvPicPr>
          <p:nvPr/>
        </p:nvPicPr>
        <p:blipFill>
          <a:blip r:embed="rId3"/>
          <a:srcRect/>
          <a:stretch>
            <a:fillRect/>
          </a:stretch>
        </p:blipFill>
        <p:spPr bwMode="auto">
          <a:xfrm>
            <a:off x="3284538" y="1571625"/>
            <a:ext cx="4213225" cy="29749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ox(in)">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3175"/>
          <a:ext cx="9144000" cy="6850063"/>
        </p:xfrm>
        <a:graphic>
          <a:graphicData uri="http://schemas.openxmlformats.org/presentationml/2006/ole">
            <mc:AlternateContent xmlns:mc="http://schemas.openxmlformats.org/markup-compatibility/2006">
              <mc:Choice xmlns:v="urn:schemas-microsoft-com:vml" Requires="v">
                <p:oleObj spid="_x0000_s1031" name="Slide" r:id="rId4" imgW="4533840" imgH="3390840" progId="PowerPoint.Slide.8">
                  <p:embed/>
                </p:oleObj>
              </mc:Choice>
              <mc:Fallback>
                <p:oleObj name="Slide" r:id="rId4" imgW="4533840" imgH="339084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5"/>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ient2_acute_within_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50740" cy="6858000"/>
          </a:xfrm>
          <a:prstGeom prst="rect">
            <a:avLst/>
          </a:prstGeom>
        </p:spPr>
      </p:pic>
    </p:spTree>
    <p:extLst>
      <p:ext uri="{BB962C8B-B14F-4D97-AF65-F5344CB8AC3E}">
        <p14:creationId xmlns:p14="http://schemas.microsoft.com/office/powerpoint/2010/main" val="34894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fontAlgn="auto">
              <a:spcAft>
                <a:spcPts val="0"/>
              </a:spcAft>
              <a:defRPr/>
            </a:pPr>
            <a:r>
              <a:rPr lang="en-GB" dirty="0" smtClean="0"/>
              <a:t>Medication at Transitions of Care</a:t>
            </a:r>
            <a:endParaRPr lang="en-GB" dirty="0"/>
          </a:p>
        </p:txBody>
      </p:sp>
      <p:sp>
        <p:nvSpPr>
          <p:cNvPr id="29698" name="Content Placeholder 2"/>
          <p:cNvSpPr>
            <a:spLocks noGrp="1"/>
          </p:cNvSpPr>
          <p:nvPr>
            <p:ph idx="1"/>
          </p:nvPr>
        </p:nvSpPr>
        <p:spPr/>
        <p:txBody>
          <a:bodyPr/>
          <a:lstStyle/>
          <a:p>
            <a:r>
              <a:rPr lang="en-GB" dirty="0" smtClean="0"/>
              <a:t>Secondary Care now recognise </a:t>
            </a:r>
            <a:r>
              <a:rPr lang="en-GB" dirty="0"/>
              <a:t>the need for structured messages</a:t>
            </a:r>
          </a:p>
          <a:p>
            <a:pPr lvl="1"/>
            <a:r>
              <a:rPr lang="en-GB" dirty="0"/>
              <a:t>Asked to include DM+D </a:t>
            </a:r>
            <a:r>
              <a:rPr lang="en-GB" dirty="0" smtClean="0"/>
              <a:t>coding in ECS</a:t>
            </a:r>
            <a:endParaRPr lang="en-GB" dirty="0"/>
          </a:p>
          <a:p>
            <a:pPr lvl="1"/>
            <a:r>
              <a:rPr lang="en-GB" dirty="0"/>
              <a:t>Need to define common medication </a:t>
            </a:r>
            <a:r>
              <a:rPr lang="en-GB" dirty="0" smtClean="0"/>
              <a:t>standards</a:t>
            </a:r>
          </a:p>
          <a:p>
            <a:pPr marL="392113" lvl="1" indent="0">
              <a:buNone/>
            </a:pPr>
            <a:endParaRPr lang="en-GB" dirty="0"/>
          </a:p>
          <a:p>
            <a:r>
              <a:rPr lang="en-GB" dirty="0"/>
              <a:t>Allergies and adverse reactions</a:t>
            </a:r>
          </a:p>
          <a:p>
            <a:pPr lvl="1"/>
            <a:r>
              <a:rPr lang="en-GB" dirty="0"/>
              <a:t>GP2GP leading the </a:t>
            </a:r>
            <a:r>
              <a:rPr lang="en-GB" dirty="0" smtClean="0"/>
              <a:t>way ‘Allergy archetype’</a:t>
            </a:r>
          </a:p>
          <a:p>
            <a:pPr marL="392113" lvl="1" indent="0">
              <a:buNone/>
            </a:pPr>
            <a:endParaRPr lang="en-GB" dirty="0"/>
          </a:p>
          <a:p>
            <a:r>
              <a:rPr lang="en-GB" dirty="0" smtClean="0"/>
              <a:t>Change is inevitable</a:t>
            </a:r>
          </a:p>
          <a:p>
            <a:pPr lvl="1"/>
            <a:r>
              <a:rPr lang="en-GB" dirty="0" smtClean="0"/>
              <a:t>Need </a:t>
            </a:r>
            <a:r>
              <a:rPr lang="en-GB" dirty="0"/>
              <a:t>a </a:t>
            </a:r>
            <a:r>
              <a:rPr lang="en-GB" dirty="0" smtClean="0"/>
              <a:t>sustainable way </a:t>
            </a:r>
            <a:r>
              <a:rPr lang="en-GB" dirty="0"/>
              <a:t>of </a:t>
            </a:r>
            <a:r>
              <a:rPr lang="en-GB" dirty="0" smtClean="0"/>
              <a:t>managing new requirements</a:t>
            </a:r>
            <a:endParaRPr lang="en-GB" dirty="0"/>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5943"/>
            <a:ext cx="8468508" cy="4525963"/>
          </a:xfrm>
        </p:spPr>
        <p:txBody>
          <a:bodyPr>
            <a:normAutofit fontScale="92500" lnSpcReduction="10000"/>
          </a:bodyPr>
          <a:lstStyle/>
          <a:p>
            <a:r>
              <a:rPr lang="en-US" dirty="0" smtClean="0"/>
              <a:t>Medication ‘muddle’ is replicated for all clinical content</a:t>
            </a:r>
          </a:p>
          <a:p>
            <a:pPr lvl="1"/>
            <a:r>
              <a:rPr lang="en-US" dirty="0" smtClean="0"/>
              <a:t>Not unique to NHS Scotland!</a:t>
            </a:r>
            <a:br>
              <a:rPr lang="en-US" dirty="0" smtClean="0"/>
            </a:br>
            <a:endParaRPr lang="en-US" dirty="0" smtClean="0"/>
          </a:p>
          <a:p>
            <a:r>
              <a:rPr lang="en-US" dirty="0" smtClean="0"/>
              <a:t>Ineffective ‘clinical content’ standards development </a:t>
            </a:r>
            <a:endParaRPr lang="en-GB" dirty="0" smtClean="0"/>
          </a:p>
          <a:p>
            <a:pPr lvl="1"/>
            <a:r>
              <a:rPr lang="en-US" dirty="0" smtClean="0"/>
              <a:t>unresponsive to projects, vendor requests</a:t>
            </a:r>
          </a:p>
          <a:p>
            <a:pPr lvl="1"/>
            <a:r>
              <a:rPr lang="en-US" dirty="0" smtClean="0"/>
              <a:t>which are forced to bypass ‘standards’ process</a:t>
            </a:r>
            <a:br>
              <a:rPr lang="en-US" dirty="0" smtClean="0"/>
            </a:br>
            <a:endParaRPr lang="en-US" dirty="0" smtClean="0"/>
          </a:p>
          <a:p>
            <a:r>
              <a:rPr lang="en-US" dirty="0" smtClean="0"/>
              <a:t>Unsustainable </a:t>
            </a:r>
          </a:p>
          <a:p>
            <a:pPr lvl="1"/>
            <a:r>
              <a:rPr lang="en-US" dirty="0" smtClean="0"/>
              <a:t>Re-duplication of clinical requirements gathering</a:t>
            </a:r>
          </a:p>
          <a:p>
            <a:pPr lvl="1"/>
            <a:r>
              <a:rPr lang="en-US" dirty="0" smtClean="0"/>
              <a:t>Impedes and delays information sharing efforts</a:t>
            </a:r>
          </a:p>
        </p:txBody>
      </p:sp>
      <p:sp>
        <p:nvSpPr>
          <p:cNvPr id="2" name="Title 1"/>
          <p:cNvSpPr>
            <a:spLocks noGrp="1"/>
          </p:cNvSpPr>
          <p:nvPr>
            <p:ph type="title"/>
          </p:nvPr>
        </p:nvSpPr>
        <p:spPr/>
        <p:txBody>
          <a:bodyPr/>
          <a:lstStyle/>
          <a:p>
            <a:r>
              <a:rPr lang="en-US" dirty="0" smtClean="0"/>
              <a:t>A wider issue..</a:t>
            </a:r>
            <a:endParaRPr lang="en-GB" dirty="0"/>
          </a:p>
        </p:txBody>
      </p:sp>
      <p:pic>
        <p:nvPicPr>
          <p:cNvPr id="5" name="Picture 2" descr="C:\Users\ian\Documents\Dropbox\Ocean\GE Qualibria\Topsham.JPG"/>
          <p:cNvPicPr>
            <a:picLocks noChangeAspect="1" noChangeArrowheads="1"/>
          </p:cNvPicPr>
          <p:nvPr/>
        </p:nvPicPr>
        <p:blipFill>
          <a:blip r:embed="rId3" cstate="screen"/>
          <a:srcRect l="19673" t="19764" r="21077" b="10233"/>
          <a:stretch>
            <a:fillRect/>
          </a:stretch>
        </p:blipFill>
        <p:spPr bwMode="auto">
          <a:xfrm>
            <a:off x="7325036" y="274639"/>
            <a:ext cx="1361764" cy="120669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3645</TotalTime>
  <Words>603</Words>
  <Application>Microsoft Macintosh PowerPoint</Application>
  <PresentationFormat>On-screen Show (4:3)</PresentationFormat>
  <Paragraphs>92</Paragraphs>
  <Slides>12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Concourse</vt:lpstr>
      <vt:lpstr>Slide</vt:lpstr>
      <vt:lpstr>Playing all the right notes: next steps for medication models</vt:lpstr>
      <vt:lpstr>Houston, we have a problem</vt:lpstr>
      <vt:lpstr>Scottish medication records</vt:lpstr>
      <vt:lpstr>Historical Background</vt:lpstr>
      <vt:lpstr>“I am playing all the right notes”… </vt:lpstr>
      <vt:lpstr>PowerPoint Presentation</vt:lpstr>
      <vt:lpstr>PowerPoint Presentation</vt:lpstr>
      <vt:lpstr>Medication at Transitions of Care</vt:lpstr>
      <vt:lpstr>A wider issue..</vt:lpstr>
      <vt:lpstr>Clinical content definition is not a technical problem</vt:lpstr>
      <vt:lpstr>Summary</vt:lpstr>
      <vt:lpstr>Mission statement</vt:lpstr>
    </vt:vector>
  </TitlesOfParts>
  <Company>Ocean Informatics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Interoperability: Data for apps- Apps for data?</dc:title>
  <dc:creator>Ian McNicoll</dc:creator>
  <cp:lastModifiedBy>Ian Thompson</cp:lastModifiedBy>
  <cp:revision>54</cp:revision>
  <dcterms:created xsi:type="dcterms:W3CDTF">2012-09-20T16:35:25Z</dcterms:created>
  <dcterms:modified xsi:type="dcterms:W3CDTF">2013-03-17T21:53:33Z</dcterms:modified>
</cp:coreProperties>
</file>