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71600" autoAdjust="0"/>
  </p:normalViewPr>
  <p:slideViewPr>
    <p:cSldViewPr>
      <p:cViewPr varScale="1">
        <p:scale>
          <a:sx n="78" d="100"/>
          <a:sy n="78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1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9212A-A119-409C-AC62-2F7DB0985745}" type="datetimeFigureOut">
              <a:rPr lang="en-GB" smtClean="0"/>
              <a:pPr/>
              <a:t>25/02/2014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BC793-6787-46DD-9090-6FB407636E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0028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But a problem: the requirements</a:t>
            </a:r>
            <a:r>
              <a:rPr lang="en-GB" baseline="0" dirty="0" smtClean="0"/>
              <a:t> of clinical data differ in different care contexts.  Us simple GPs may only want to know about </a:t>
            </a:r>
            <a:r>
              <a:rPr lang="en-GB" baseline="0" dirty="0" err="1" smtClean="0"/>
              <a:t>diastolics</a:t>
            </a:r>
            <a:r>
              <a:rPr lang="en-GB" baseline="0" dirty="0" smtClean="0"/>
              <a:t> and </a:t>
            </a:r>
            <a:r>
              <a:rPr lang="en-GB" baseline="0" dirty="0" err="1" smtClean="0"/>
              <a:t>systolics</a:t>
            </a:r>
            <a:r>
              <a:rPr lang="en-GB" baseline="0" dirty="0" smtClean="0"/>
              <a:t>, but super duper clever hospital doctors may want to know all sort of other things, like position and cuff size.</a:t>
            </a:r>
            <a:endParaRPr lang="en-GB" dirty="0" smtClean="0"/>
          </a:p>
          <a:p>
            <a:r>
              <a:rPr lang="en-GB" dirty="0" smtClean="0"/>
              <a:t>So how do we get around needing multiple</a:t>
            </a:r>
            <a:r>
              <a:rPr lang="en-GB" baseline="0" dirty="0" smtClean="0"/>
              <a:t> models for different care contexts?</a:t>
            </a:r>
            <a:endParaRPr lang="en-GB" dirty="0" smtClean="0"/>
          </a:p>
          <a:p>
            <a:r>
              <a:rPr lang="en-GB" dirty="0" smtClean="0"/>
              <a:t>In</a:t>
            </a:r>
            <a:r>
              <a:rPr lang="en-GB" baseline="0" dirty="0" smtClean="0"/>
              <a:t> health informatics the concept of ‘Clinical Archetype’ is well established.</a:t>
            </a:r>
          </a:p>
          <a:p>
            <a:r>
              <a:rPr lang="en-GB" baseline="0" dirty="0" smtClean="0"/>
              <a:t>This is essentially just a model with all the elements in it that we need to cover most situations. So this is the blood pressure archetype with all the diastolic, systolic, </a:t>
            </a:r>
            <a:r>
              <a:rPr lang="en-GB" baseline="0" dirty="0" err="1" smtClean="0"/>
              <a:t>korotkoff</a:t>
            </a:r>
            <a:r>
              <a:rPr lang="en-GB" baseline="0" dirty="0" smtClean="0"/>
              <a:t>, laterality, cuff size position, machine </a:t>
            </a:r>
            <a:r>
              <a:rPr lang="en-GB" baseline="0" dirty="0" err="1" smtClean="0"/>
              <a:t>etc</a:t>
            </a:r>
            <a:r>
              <a:rPr lang="en-GB" baseline="0" dirty="0" smtClean="0"/>
              <a:t> – the works.</a:t>
            </a:r>
          </a:p>
          <a:p>
            <a:r>
              <a:rPr lang="en-GB" baseline="0" dirty="0" smtClean="0"/>
              <a:t>This is more stuff than is required in most clinical situations.  So when it comes to using this </a:t>
            </a:r>
            <a:r>
              <a:rPr lang="en-GB" baseline="0" dirty="0" err="1" smtClean="0"/>
              <a:t>archtype</a:t>
            </a:r>
            <a:r>
              <a:rPr lang="en-GB" baseline="0" dirty="0" smtClean="0"/>
              <a:t> in real world situations we talk about using a ‘template’.  This uses all the defined elements from our </a:t>
            </a:r>
            <a:r>
              <a:rPr lang="en-GB" baseline="0" dirty="0" err="1" smtClean="0"/>
              <a:t>archtype</a:t>
            </a:r>
            <a:r>
              <a:rPr lang="en-GB" baseline="0" dirty="0" smtClean="0"/>
              <a:t> that we require.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C793-6787-46DD-9090-6FB407636EA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625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C793-6787-46DD-9090-6FB407636EA5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6002338"/>
            <a:ext cx="91440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983" y="10527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783" y="285293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64123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3F3793-A761-4CD6-BB3F-A760EFBE5D53}" type="datetimeFigureOut">
              <a:rPr lang="en-GB"/>
              <a:pPr>
                <a:defRPr/>
              </a:pPr>
              <a:t>25/02/2014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633019-45D7-48CE-A93D-8436B50690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77132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05255FD-F6AC-47AC-825F-6C041AB907EB}" type="datetimeFigureOut">
              <a:rPr lang="en-GB"/>
              <a:pPr>
                <a:defRPr/>
              </a:pPr>
              <a:t>25/02/2014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D90428-489A-45F2-92D8-B4E9030CDC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76983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0AD8D2E-CD48-4279-8009-EFAFC990D5E3}" type="datetimeFigureOut">
              <a:rPr lang="en-GB"/>
              <a:pPr>
                <a:defRPr/>
              </a:pPr>
              <a:t>25/02/2014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1C98699-CF30-45D7-A80C-98E0B70663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0362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932873-6C84-42A8-8623-322842D79F4C}" type="datetimeFigureOut">
              <a:rPr lang="en-GB"/>
              <a:pPr>
                <a:defRPr/>
              </a:pPr>
              <a:t>25/02/2014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9E41925-B917-46E8-8451-277D336E78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1640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516A35A-D593-47E4-978B-18EA63184A0B}" type="datetimeFigureOut">
              <a:rPr lang="en-GB"/>
              <a:pPr>
                <a:defRPr/>
              </a:pPr>
              <a:t>25/02/2014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84FF55-574F-489E-A861-07F3F1A748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49314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8D0499B-7740-4517-AFDA-7ACFD92212EF}" type="datetimeFigureOut">
              <a:rPr lang="en-GB"/>
              <a:pPr>
                <a:defRPr/>
              </a:pPr>
              <a:t>25/02/2014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B8B5A3E-BC5F-42CD-A96D-8E63FA2841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3365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E10DBDE-F2AF-4D9E-95EB-E8E3674FC4C5}" type="datetimeFigureOut">
              <a:rPr lang="en-GB"/>
              <a:pPr>
                <a:defRPr/>
              </a:pPr>
              <a:t>25/02/2014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611B52-7FB4-45EB-917C-95A6AB8F3D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2521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87CE9FF-FD65-4A5B-A780-BB8350530E4F}" type="datetimeFigureOut">
              <a:rPr lang="en-GB"/>
              <a:pPr>
                <a:defRPr/>
              </a:pPr>
              <a:t>25/02/2014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6A38044-72F0-45FC-8E86-F8DD4898D2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63200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58C922C-96F4-406E-BFCB-DFC6CED2C485}" type="datetimeFigureOut">
              <a:rPr lang="en-GB"/>
              <a:pPr>
                <a:defRPr/>
              </a:pPr>
              <a:t>25/02/2014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08DEE73-CE9E-447F-9D4B-499CA836CB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49375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444DAAA-976B-4F10-878F-EC6FB986EC5A}" type="datetimeFigureOut">
              <a:rPr lang="en-GB"/>
              <a:pPr>
                <a:defRPr/>
              </a:pPr>
              <a:t>25/02/2014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E3B086-1FAF-45CD-A98D-64C0E6EC5B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7757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9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1028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6002338"/>
            <a:ext cx="91440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2625" y="1052513"/>
            <a:ext cx="7772400" cy="1470025"/>
          </a:xfrm>
        </p:spPr>
        <p:txBody>
          <a:bodyPr/>
          <a:lstStyle/>
          <a:p>
            <a:r>
              <a:rPr lang="en-GB" altLang="en-US" dirty="0" smtClean="0"/>
              <a:t>NHS Scotland Clinical Knowledge Manager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425" y="285273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/>
              <a:t>An introduction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11960" y="550794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Dr Paul Miller – </a:t>
            </a:r>
            <a:r>
              <a:rPr lang="en-GB" dirty="0" smtClean="0"/>
              <a:t>paulmiller@nhs.net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196975"/>
            <a:ext cx="6300700" cy="42148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Activate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976" y="1428736"/>
            <a:ext cx="7051750" cy="259228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283968" y="3140968"/>
            <a:ext cx="2808312" cy="1606128"/>
            <a:chOff x="4283968" y="3140968"/>
            <a:chExt cx="2808312" cy="1606128"/>
          </a:xfrm>
        </p:grpSpPr>
        <p:sp>
          <p:nvSpPr>
            <p:cNvPr id="5" name="TextBox 4"/>
            <p:cNvSpPr txBox="1"/>
            <p:nvPr/>
          </p:nvSpPr>
          <p:spPr>
            <a:xfrm>
              <a:off x="4283968" y="4377764"/>
              <a:ext cx="2083730" cy="36933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</a:rPr>
                <a:t>Follow this link!</a:t>
              </a:r>
              <a:endParaRPr lang="en-GB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6377239" y="3140968"/>
              <a:ext cx="715041" cy="125447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422796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484784"/>
            <a:ext cx="6579535" cy="15121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79912" y="1412776"/>
            <a:ext cx="1080120" cy="792088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316" y="1196975"/>
            <a:ext cx="7321091" cy="4423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 in…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251520" y="208008"/>
            <a:ext cx="2448272" cy="5412303"/>
            <a:chOff x="251520" y="208008"/>
            <a:chExt cx="2448272" cy="5412303"/>
          </a:xfrm>
        </p:grpSpPr>
        <p:sp>
          <p:nvSpPr>
            <p:cNvPr id="6" name="Rectangle 5"/>
            <p:cNvSpPr/>
            <p:nvPr/>
          </p:nvSpPr>
          <p:spPr>
            <a:xfrm>
              <a:off x="923316" y="1196975"/>
              <a:ext cx="1776476" cy="4423336"/>
            </a:xfrm>
            <a:prstGeom prst="rect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1520" y="208008"/>
              <a:ext cx="2083730" cy="36933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</a:rPr>
                <a:t>Navigation</a:t>
              </a:r>
              <a:endParaRPr lang="en-GB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8" idx="2"/>
            </p:cNvCxnSpPr>
            <p:nvPr/>
          </p:nvCxnSpPr>
          <p:spPr>
            <a:xfrm>
              <a:off x="1293385" y="577340"/>
              <a:ext cx="542311" cy="61791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795523" y="1700808"/>
            <a:ext cx="5365743" cy="5055350"/>
            <a:chOff x="2795523" y="1700808"/>
            <a:chExt cx="5365743" cy="5055350"/>
          </a:xfrm>
        </p:grpSpPr>
        <p:sp>
          <p:nvSpPr>
            <p:cNvPr id="16" name="Rectangle 15"/>
            <p:cNvSpPr/>
            <p:nvPr/>
          </p:nvSpPr>
          <p:spPr>
            <a:xfrm>
              <a:off x="2795523" y="1700808"/>
              <a:ext cx="5365743" cy="3816424"/>
            </a:xfrm>
            <a:prstGeom prst="rect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77536" y="6386826"/>
              <a:ext cx="2083730" cy="36933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</a:rPr>
                <a:t>Content</a:t>
              </a:r>
              <a:endParaRPr lang="en-GB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17" idx="0"/>
            </p:cNvCxnSpPr>
            <p:nvPr/>
          </p:nvCxnSpPr>
          <p:spPr>
            <a:xfrm flipH="1" flipV="1">
              <a:off x="6660232" y="5517232"/>
              <a:ext cx="459169" cy="86959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719949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Accordion Tabs</a:t>
            </a:r>
            <a:endParaRPr lang="en-GB" dirty="0"/>
          </a:p>
        </p:txBody>
      </p:sp>
      <p:pic>
        <p:nvPicPr>
          <p:cNvPr id="3" name="Picture 2" descr="2014-01-16_12-55-59 click he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1000108"/>
            <a:ext cx="2071702" cy="5169200"/>
          </a:xfrm>
          <a:prstGeom prst="rect">
            <a:avLst/>
          </a:prstGeom>
        </p:spPr>
      </p:pic>
      <p:pic>
        <p:nvPicPr>
          <p:cNvPr id="5" name="Picture 4" descr="2014-01-16_12-55-5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928670"/>
            <a:ext cx="2000264" cy="4990951"/>
          </a:xfrm>
          <a:prstGeom prst="rect">
            <a:avLst/>
          </a:prstGeom>
        </p:spPr>
      </p:pic>
      <p:pic>
        <p:nvPicPr>
          <p:cNvPr id="6" name="Picture 5" descr="25-02-2014 16-18-4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928670"/>
            <a:ext cx="1948148" cy="5229239"/>
          </a:xfrm>
          <a:prstGeom prst="rect">
            <a:avLst/>
          </a:prstGeom>
        </p:spPr>
      </p:pic>
      <p:pic>
        <p:nvPicPr>
          <p:cNvPr id="7" name="Picture 6" descr="2014-01-16_13-09-4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1571612"/>
            <a:ext cx="4000528" cy="3321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Projects</a:t>
            </a:r>
            <a:endParaRPr lang="en-GB" dirty="0"/>
          </a:p>
        </p:txBody>
      </p:sp>
      <p:pic>
        <p:nvPicPr>
          <p:cNvPr id="3" name="Picture 2" descr="2014-01-16_13-09-44 plu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1214422"/>
            <a:ext cx="4643470" cy="3854955"/>
          </a:xfrm>
          <a:prstGeom prst="rect">
            <a:avLst/>
          </a:prstGeom>
        </p:spPr>
      </p:pic>
      <p:pic>
        <p:nvPicPr>
          <p:cNvPr id="4" name="Picture 3" descr="2014-01-16_13-12-2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1000108"/>
            <a:ext cx="4231326" cy="500066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571736" y="2786058"/>
            <a:ext cx="5798506" cy="2143140"/>
            <a:chOff x="2571736" y="2786058"/>
            <a:chExt cx="5798506" cy="2143140"/>
          </a:xfrm>
        </p:grpSpPr>
        <p:sp>
          <p:nvSpPr>
            <p:cNvPr id="5" name="Rectangle 4"/>
            <p:cNvSpPr/>
            <p:nvPr/>
          </p:nvSpPr>
          <p:spPr>
            <a:xfrm>
              <a:off x="2571736" y="4429132"/>
              <a:ext cx="4071966" cy="500066"/>
            </a:xfrm>
            <a:prstGeom prst="rect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86512" y="2786058"/>
              <a:ext cx="2083730" cy="36933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</a:rPr>
                <a:t>Double Click this</a:t>
              </a:r>
              <a:endParaRPr lang="en-GB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6" idx="2"/>
            </p:cNvCxnSpPr>
            <p:nvPr/>
          </p:nvCxnSpPr>
          <p:spPr>
            <a:xfrm rot="5400000">
              <a:off x="6349169" y="3449924"/>
              <a:ext cx="1273742" cy="68467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Opens in a tab…</a:t>
            </a:r>
            <a:endParaRPr lang="en-GB" dirty="0"/>
          </a:p>
        </p:txBody>
      </p:sp>
      <p:pic>
        <p:nvPicPr>
          <p:cNvPr id="3" name="Picture 2" descr="2014-01-16_13-14-4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071546"/>
            <a:ext cx="7784112" cy="464347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85720" y="857232"/>
            <a:ext cx="7875547" cy="2000264"/>
            <a:chOff x="285720" y="857232"/>
            <a:chExt cx="7875547" cy="2000264"/>
          </a:xfrm>
        </p:grpSpPr>
        <p:sp>
          <p:nvSpPr>
            <p:cNvPr id="5" name="Rectangle 4"/>
            <p:cNvSpPr/>
            <p:nvPr/>
          </p:nvSpPr>
          <p:spPr>
            <a:xfrm>
              <a:off x="2571737" y="1500174"/>
              <a:ext cx="5589530" cy="1357322"/>
            </a:xfrm>
            <a:prstGeom prst="rect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5720" y="857232"/>
              <a:ext cx="2083730" cy="36933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</a:rPr>
                <a:t>Introduction</a:t>
              </a:r>
              <a:endParaRPr lang="en-GB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6" idx="2"/>
              <a:endCxn id="5" idx="1"/>
            </p:cNvCxnSpPr>
            <p:nvPr/>
          </p:nvCxnSpPr>
          <p:spPr>
            <a:xfrm rot="16200000" flipH="1">
              <a:off x="1473526" y="1080623"/>
              <a:ext cx="952271" cy="124415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428595" y="2857496"/>
            <a:ext cx="4857785" cy="2714644"/>
            <a:chOff x="428595" y="2857496"/>
            <a:chExt cx="4857785" cy="2714644"/>
          </a:xfrm>
        </p:grpSpPr>
        <p:sp>
          <p:nvSpPr>
            <p:cNvPr id="11" name="Rectangle 10"/>
            <p:cNvSpPr/>
            <p:nvPr/>
          </p:nvSpPr>
          <p:spPr>
            <a:xfrm>
              <a:off x="2571736" y="2857496"/>
              <a:ext cx="2714644" cy="2714644"/>
            </a:xfrm>
            <a:prstGeom prst="rect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8595" y="3000372"/>
              <a:ext cx="1500199" cy="36933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</a:rPr>
                <a:t>Archetypes</a:t>
              </a:r>
              <a:endParaRPr lang="en-GB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12" idx="2"/>
              <a:endCxn id="11" idx="1"/>
            </p:cNvCxnSpPr>
            <p:nvPr/>
          </p:nvCxnSpPr>
          <p:spPr>
            <a:xfrm rot="16200000" flipH="1">
              <a:off x="1452658" y="3095740"/>
              <a:ext cx="845114" cy="139304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643174" y="2857496"/>
            <a:ext cx="5500726" cy="2643206"/>
            <a:chOff x="2643174" y="2857496"/>
            <a:chExt cx="5500726" cy="2643206"/>
          </a:xfrm>
        </p:grpSpPr>
        <p:sp>
          <p:nvSpPr>
            <p:cNvPr id="18" name="Rectangle 17"/>
            <p:cNvSpPr/>
            <p:nvPr/>
          </p:nvSpPr>
          <p:spPr>
            <a:xfrm>
              <a:off x="5357818" y="2857496"/>
              <a:ext cx="2786082" cy="2643206"/>
            </a:xfrm>
            <a:prstGeom prst="rect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43174" y="3143248"/>
              <a:ext cx="2083730" cy="36933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</a:rPr>
                <a:t>Reviews</a:t>
              </a:r>
              <a:endParaRPr lang="en-GB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20" name="Straight Arrow Connector 19"/>
            <p:cNvCxnSpPr>
              <a:stCxn id="19" idx="2"/>
              <a:endCxn id="18" idx="1"/>
            </p:cNvCxnSpPr>
            <p:nvPr/>
          </p:nvCxnSpPr>
          <p:spPr>
            <a:xfrm rot="16200000" flipH="1">
              <a:off x="4188169" y="3009449"/>
              <a:ext cx="666519" cy="167277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 Preferred View</a:t>
            </a:r>
            <a:endParaRPr lang="en-GB" dirty="0"/>
          </a:p>
        </p:txBody>
      </p:sp>
      <p:pic>
        <p:nvPicPr>
          <p:cNvPr id="3" name="Picture 2" descr="2014-01-16_13-23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285860"/>
            <a:ext cx="4143404" cy="414340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85786" y="1571612"/>
            <a:ext cx="5857916" cy="2143140"/>
            <a:chOff x="785786" y="1571612"/>
            <a:chExt cx="5857916" cy="2143140"/>
          </a:xfrm>
        </p:grpSpPr>
        <p:sp>
          <p:nvSpPr>
            <p:cNvPr id="4" name="Rectangle 3"/>
            <p:cNvSpPr/>
            <p:nvPr/>
          </p:nvSpPr>
          <p:spPr>
            <a:xfrm>
              <a:off x="2357422" y="2214554"/>
              <a:ext cx="4286280" cy="1500198"/>
            </a:xfrm>
            <a:prstGeom prst="rect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85786" y="1571612"/>
              <a:ext cx="1143009" cy="36933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</a:rPr>
                <a:t>Select</a:t>
              </a:r>
              <a:endParaRPr lang="en-GB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6" name="Straight Arrow Connector 5"/>
            <p:cNvCxnSpPr>
              <a:stCxn id="5" idx="2"/>
              <a:endCxn id="4" idx="1"/>
            </p:cNvCxnSpPr>
            <p:nvPr/>
          </p:nvCxnSpPr>
          <p:spPr>
            <a:xfrm rot="16200000" flipH="1">
              <a:off x="1345502" y="1952732"/>
              <a:ext cx="1023709" cy="100013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143372" y="3714752"/>
            <a:ext cx="4726936" cy="1214446"/>
            <a:chOff x="4143372" y="3714752"/>
            <a:chExt cx="4726936" cy="1214446"/>
          </a:xfrm>
        </p:grpSpPr>
        <p:sp>
          <p:nvSpPr>
            <p:cNvPr id="12" name="Rectangle 11"/>
            <p:cNvSpPr/>
            <p:nvPr/>
          </p:nvSpPr>
          <p:spPr>
            <a:xfrm>
              <a:off x="4143372" y="4143380"/>
              <a:ext cx="2357454" cy="785818"/>
            </a:xfrm>
            <a:prstGeom prst="rect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86578" y="3714752"/>
              <a:ext cx="2083730" cy="36933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</a:rPr>
                <a:t>Click Here</a:t>
              </a:r>
              <a:endParaRPr lang="en-GB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13" idx="2"/>
              <a:endCxn id="12" idx="3"/>
            </p:cNvCxnSpPr>
            <p:nvPr/>
          </p:nvCxnSpPr>
          <p:spPr>
            <a:xfrm rot="5400000">
              <a:off x="6938533" y="3646378"/>
              <a:ext cx="452205" cy="132761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 descr="25-02-2014 16-37-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1071546"/>
            <a:ext cx="2062169" cy="537957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143240" y="1428736"/>
            <a:ext cx="2643206" cy="50006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Make this the default</a:t>
            </a:r>
            <a:endParaRPr lang="en-GB" dirty="0"/>
          </a:p>
        </p:txBody>
      </p:sp>
      <p:pic>
        <p:nvPicPr>
          <p:cNvPr id="3" name="Picture 2" descr="2014-01-16_13-30-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071678"/>
            <a:ext cx="8040835" cy="250033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500562" y="1214422"/>
            <a:ext cx="4446522" cy="2214578"/>
            <a:chOff x="4500562" y="1214422"/>
            <a:chExt cx="4446522" cy="2214578"/>
          </a:xfrm>
        </p:grpSpPr>
        <p:sp>
          <p:nvSpPr>
            <p:cNvPr id="4" name="Rectangle 3"/>
            <p:cNvSpPr/>
            <p:nvPr/>
          </p:nvSpPr>
          <p:spPr>
            <a:xfrm>
              <a:off x="6786578" y="3000372"/>
              <a:ext cx="2160506" cy="428628"/>
            </a:xfrm>
            <a:prstGeom prst="rect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00562" y="1214422"/>
              <a:ext cx="2083730" cy="36933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</a:rPr>
                <a:t>Select ‘Options’</a:t>
              </a:r>
              <a:endParaRPr lang="en-GB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6" name="Straight Arrow Connector 5"/>
            <p:cNvCxnSpPr>
              <a:endCxn id="4" idx="0"/>
            </p:cNvCxnSpPr>
            <p:nvPr/>
          </p:nvCxnSpPr>
          <p:spPr>
            <a:xfrm rot="16200000" flipH="1">
              <a:off x="6469448" y="1602989"/>
              <a:ext cx="1428760" cy="136600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2014-01-16_13-32-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214422"/>
            <a:ext cx="5377956" cy="400052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14282" y="857232"/>
            <a:ext cx="6143668" cy="1928826"/>
            <a:chOff x="214282" y="857232"/>
            <a:chExt cx="6143668" cy="1928826"/>
          </a:xfrm>
        </p:grpSpPr>
        <p:sp>
          <p:nvSpPr>
            <p:cNvPr id="11" name="Rectangle 10"/>
            <p:cNvSpPr/>
            <p:nvPr/>
          </p:nvSpPr>
          <p:spPr>
            <a:xfrm>
              <a:off x="1928794" y="1785926"/>
              <a:ext cx="4429156" cy="1000132"/>
            </a:xfrm>
            <a:prstGeom prst="rect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4282" y="857232"/>
              <a:ext cx="1571636" cy="646331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</a:rPr>
                <a:t>‘Preferred view’</a:t>
              </a:r>
              <a:endParaRPr lang="en-GB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12" idx="2"/>
              <a:endCxn id="11" idx="1"/>
            </p:cNvCxnSpPr>
            <p:nvPr/>
          </p:nvCxnSpPr>
          <p:spPr>
            <a:xfrm rot="16200000" flipH="1">
              <a:off x="1073233" y="1430430"/>
              <a:ext cx="782429" cy="92869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 out!</a:t>
            </a:r>
            <a:endParaRPr lang="en-GB" dirty="0"/>
          </a:p>
        </p:txBody>
      </p:sp>
      <p:pic>
        <p:nvPicPr>
          <p:cNvPr id="3" name="Picture 2" descr="authoriz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650" y="1257571"/>
            <a:ext cx="4012699" cy="4342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 back in!</a:t>
            </a:r>
            <a:endParaRPr lang="en-GB" dirty="0"/>
          </a:p>
        </p:txBody>
      </p:sp>
      <p:pic>
        <p:nvPicPr>
          <p:cNvPr id="3" name="Picture 2" descr="2014-01-16_13-34-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071546"/>
            <a:ext cx="7440672" cy="47863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Preferred View Tabs</a:t>
            </a:r>
            <a:endParaRPr lang="en-GB" dirty="0"/>
          </a:p>
        </p:txBody>
      </p:sp>
      <p:pic>
        <p:nvPicPr>
          <p:cNvPr id="3" name="Picture 2" descr="25-02-2014 16-47-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071546"/>
            <a:ext cx="2786082" cy="4798884"/>
          </a:xfrm>
          <a:prstGeom prst="rect">
            <a:avLst/>
          </a:prstGeom>
        </p:spPr>
      </p:pic>
      <p:pic>
        <p:nvPicPr>
          <p:cNvPr id="5" name="Picture 4" descr="25-02-2014 16-48-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071546"/>
            <a:ext cx="2943603" cy="4786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6248" y="1643050"/>
            <a:ext cx="3571900" cy="1477328"/>
          </a:xfrm>
          <a:prstGeom prst="rect">
            <a:avLst/>
          </a:prstGeom>
          <a:solidFill>
            <a:schemeClr val="tx1">
              <a:lumMod val="9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Cluster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Entry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Section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Composition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Instruction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2" name="Picture 11" descr="25-02-2014 16-53-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3786190"/>
            <a:ext cx="4028181" cy="16430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6531E-6 L -0.38924 4.6531E-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3734142" cy="3311525"/>
          </a:xfrm>
        </p:spPr>
        <p:txBody>
          <a:bodyPr/>
          <a:lstStyle/>
          <a:p>
            <a:r>
              <a:rPr lang="en-GB" dirty="0" smtClean="0"/>
              <a:t>Web based</a:t>
            </a:r>
          </a:p>
          <a:p>
            <a:r>
              <a:rPr lang="en-GB" dirty="0" err="1" smtClean="0"/>
              <a:t>Collabarative</a:t>
            </a:r>
            <a:endParaRPr lang="en-GB" dirty="0" smtClean="0"/>
          </a:p>
          <a:p>
            <a:r>
              <a:rPr lang="en-GB" dirty="0" smtClean="0"/>
              <a:t>‘Clinical Knowledge Resource’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342" y="1179581"/>
            <a:ext cx="4835447" cy="354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4393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an item</a:t>
            </a:r>
            <a:endParaRPr lang="en-GB" dirty="0"/>
          </a:p>
        </p:txBody>
      </p:sp>
      <p:pic>
        <p:nvPicPr>
          <p:cNvPr id="3" name="Picture 2" descr="2014-01-16_14-17-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214422"/>
            <a:ext cx="7611354" cy="42148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57488" y="1643050"/>
            <a:ext cx="5643602" cy="50006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Views</a:t>
            </a:r>
            <a:endParaRPr lang="en-GB" dirty="0"/>
          </a:p>
        </p:txBody>
      </p:sp>
      <p:pic>
        <p:nvPicPr>
          <p:cNvPr id="4" name="Picture 3" descr="2014-01-16_14-25-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428736"/>
            <a:ext cx="5153827" cy="3357586"/>
          </a:xfrm>
          <a:prstGeom prst="rect">
            <a:avLst/>
          </a:prstGeom>
        </p:spPr>
      </p:pic>
      <p:pic>
        <p:nvPicPr>
          <p:cNvPr id="5" name="Picture 4" descr="25-02-2014 17-11-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214422"/>
            <a:ext cx="5380788" cy="5286388"/>
          </a:xfrm>
          <a:prstGeom prst="rect">
            <a:avLst/>
          </a:prstGeom>
        </p:spPr>
      </p:pic>
      <p:pic>
        <p:nvPicPr>
          <p:cNvPr id="6" name="Picture 5" descr="25-02-2014 17-11-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1214422"/>
            <a:ext cx="5292680" cy="5214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Mind Map</a:t>
            </a:r>
            <a:endParaRPr lang="en-GB" dirty="0"/>
          </a:p>
        </p:txBody>
      </p:sp>
      <p:pic>
        <p:nvPicPr>
          <p:cNvPr id="4" name="Picture 3" descr="2014-01-16_14-59-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214422"/>
            <a:ext cx="6985359" cy="4184865"/>
          </a:xfrm>
          <a:prstGeom prst="rect">
            <a:avLst/>
          </a:prstGeom>
        </p:spPr>
      </p:pic>
      <p:pic>
        <p:nvPicPr>
          <p:cNvPr id="5" name="Picture 4" descr="2014-01-16_15-02-5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214422"/>
            <a:ext cx="7295911" cy="4286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</a:t>
            </a:r>
            <a:endParaRPr lang="en-GB" dirty="0"/>
          </a:p>
        </p:txBody>
      </p:sp>
      <p:pic>
        <p:nvPicPr>
          <p:cNvPr id="3" name="Picture 2" descr="2014-01-16_15-06-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071546"/>
            <a:ext cx="6973266" cy="4643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</a:t>
            </a:r>
            <a:endParaRPr lang="en-GB" dirty="0"/>
          </a:p>
        </p:txBody>
      </p:sp>
      <p:pic>
        <p:nvPicPr>
          <p:cNvPr id="3" name="Picture 2" descr="2014-01-16_15-07-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071546"/>
            <a:ext cx="6781609" cy="47149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pic>
        <p:nvPicPr>
          <p:cNvPr id="3" name="Picture 2" descr="2014-01-16_15-07-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000108"/>
            <a:ext cx="6416473" cy="47149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XML</a:t>
            </a:r>
            <a:endParaRPr lang="en-GB" dirty="0"/>
          </a:p>
        </p:txBody>
      </p:sp>
      <p:pic>
        <p:nvPicPr>
          <p:cNvPr id="3" name="Picture 2" descr="2014-01-16_15-12-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071546"/>
            <a:ext cx="6404761" cy="4214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Adopting</a:t>
            </a:r>
            <a:endParaRPr lang="en-GB" dirty="0"/>
          </a:p>
        </p:txBody>
      </p:sp>
      <p:pic>
        <p:nvPicPr>
          <p:cNvPr id="3" name="Picture 2" descr="2014-01-16_15-17-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5" y="1643050"/>
            <a:ext cx="7666467" cy="20717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0760" y="3929066"/>
            <a:ext cx="2428892" cy="923330"/>
          </a:xfrm>
          <a:prstGeom prst="rect">
            <a:avLst/>
          </a:prstGeom>
          <a:solidFill>
            <a:schemeClr val="tx1">
              <a:lumMod val="95000"/>
            </a:schemeClr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Adopt all archetypes and templates that interest you </a:t>
            </a:r>
            <a:endParaRPr lang="en-GB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Dashboard</a:t>
            </a:r>
            <a:endParaRPr lang="en-GB" dirty="0"/>
          </a:p>
        </p:txBody>
      </p:sp>
      <p:pic>
        <p:nvPicPr>
          <p:cNvPr id="3" name="Picture 2" descr="2014-01-16_15-25-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214422"/>
            <a:ext cx="5973414" cy="43577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‘Clinical Knowledge Resource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65103"/>
          </a:xfrm>
        </p:spPr>
        <p:txBody>
          <a:bodyPr/>
          <a:lstStyle/>
          <a:p>
            <a:r>
              <a:rPr lang="en-GB" dirty="0" smtClean="0"/>
              <a:t>A library</a:t>
            </a:r>
          </a:p>
          <a:p>
            <a:r>
              <a:rPr lang="en-GB" dirty="0" smtClean="0"/>
              <a:t>Supports review and publication</a:t>
            </a:r>
          </a:p>
          <a:p>
            <a:r>
              <a:rPr lang="en-GB" dirty="0" smtClean="0"/>
              <a:t>Provides governance</a:t>
            </a:r>
          </a:p>
          <a:p>
            <a:r>
              <a:rPr lang="en-GB" dirty="0"/>
              <a:t>‘Clinical Knowledge </a:t>
            </a:r>
            <a:r>
              <a:rPr lang="en-GB" dirty="0" smtClean="0"/>
              <a:t>Artefacts’</a:t>
            </a:r>
          </a:p>
          <a:p>
            <a:r>
              <a:rPr lang="en-GB" dirty="0" smtClean="0"/>
              <a:t>Archetypes</a:t>
            </a:r>
          </a:p>
          <a:p>
            <a:r>
              <a:rPr lang="en-GB" dirty="0" smtClean="0"/>
              <a:t>Templates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0633" y="1584224"/>
            <a:ext cx="4436167" cy="2508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5229" y="4292689"/>
            <a:ext cx="5679065" cy="15901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9124" y="1857364"/>
            <a:ext cx="4231716" cy="319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9672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7664" y="1772816"/>
            <a:ext cx="6246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i="1" dirty="0" smtClean="0"/>
              <a:t>“The </a:t>
            </a:r>
            <a:r>
              <a:rPr lang="en-GB" sz="2400" i="1" dirty="0"/>
              <a:t>Clinical Knowledge Manager provides the </a:t>
            </a:r>
            <a:r>
              <a:rPr lang="en-GB" sz="2400" b="1" i="1" dirty="0"/>
              <a:t>opportunity and means </a:t>
            </a:r>
            <a:r>
              <a:rPr lang="en-GB" sz="2400" i="1" dirty="0"/>
              <a:t>for users </a:t>
            </a:r>
            <a:r>
              <a:rPr lang="en-GB" sz="2400" b="1" i="1" dirty="0"/>
              <a:t>interested</a:t>
            </a:r>
            <a:r>
              <a:rPr lang="en-GB" sz="2400" i="1" dirty="0"/>
              <a:t> in modelling clinical content </a:t>
            </a:r>
            <a:r>
              <a:rPr lang="en-GB" sz="2400" b="1" i="1" dirty="0"/>
              <a:t>to </a:t>
            </a:r>
            <a:r>
              <a:rPr lang="en-GB" sz="2400" b="1" i="1" dirty="0" smtClean="0"/>
              <a:t>participate </a:t>
            </a:r>
            <a:r>
              <a:rPr lang="en-GB" sz="2400" i="1" dirty="0"/>
              <a:t>in the creation and/or enhancement of an international set of archetypes, and these in turn have the </a:t>
            </a:r>
            <a:r>
              <a:rPr lang="en-GB" sz="2400" b="1" i="1" dirty="0"/>
              <a:t>potential</a:t>
            </a:r>
            <a:r>
              <a:rPr lang="en-GB" sz="2400" i="1" dirty="0"/>
              <a:t> to provide the foundation for </a:t>
            </a:r>
            <a:r>
              <a:rPr lang="en-GB" sz="2400" b="1" i="1" dirty="0"/>
              <a:t>interoperable Electronic Health Records</a:t>
            </a:r>
            <a:r>
              <a:rPr lang="en-GB" sz="2400" i="1" dirty="0" smtClean="0"/>
              <a:t>.”</a:t>
            </a:r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109881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2622550" cy="448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764704"/>
            <a:ext cx="4594225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2426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‘Open Source’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1484784"/>
            <a:ext cx="7643192" cy="168478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“All </a:t>
            </a:r>
            <a:r>
              <a:rPr lang="en-GB" dirty="0"/>
              <a:t>contributions to CKM </a:t>
            </a:r>
            <a:r>
              <a:rPr lang="en-GB" dirty="0" smtClean="0"/>
              <a:t>are on </a:t>
            </a:r>
            <a:r>
              <a:rPr lang="en-GB" dirty="0"/>
              <a:t>a voluntary basis, and all CKM content is open source and freely available under a Creative Commons licence</a:t>
            </a:r>
            <a:r>
              <a:rPr lang="en-GB" dirty="0" smtClean="0"/>
              <a:t>.”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095" y="3286124"/>
            <a:ext cx="8961905" cy="1628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3071810"/>
            <a:ext cx="6942857" cy="1942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3143248"/>
            <a:ext cx="8533333" cy="3180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3306" y="3286124"/>
            <a:ext cx="2786082" cy="256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4025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Ocean Informatics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924944"/>
            <a:ext cx="4765199" cy="3179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5977" y="1124450"/>
            <a:ext cx="3197013" cy="15119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112445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Modelling toolset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652120" y="3910579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Other software?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435458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 to: www.clinicalmodels.org.uk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826" y="2060848"/>
            <a:ext cx="7628347" cy="36004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292080" y="1185095"/>
            <a:ext cx="2520280" cy="875753"/>
            <a:chOff x="5292080" y="1185095"/>
            <a:chExt cx="2520280" cy="875753"/>
          </a:xfrm>
        </p:grpSpPr>
        <p:sp>
          <p:nvSpPr>
            <p:cNvPr id="6" name="TextBox 5"/>
            <p:cNvSpPr txBox="1"/>
            <p:nvPr/>
          </p:nvSpPr>
          <p:spPr>
            <a:xfrm>
              <a:off x="5292080" y="1185095"/>
              <a:ext cx="2083730" cy="36933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</a:rPr>
                <a:t>Click on ‘Sign Up’</a:t>
              </a:r>
              <a:endParaRPr lang="en-GB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7380312" y="1556792"/>
              <a:ext cx="432048" cy="50405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254373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Register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488" y="928670"/>
            <a:ext cx="3096425" cy="5113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7422" y="1000108"/>
            <a:ext cx="4104456" cy="5068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8129" y="1706390"/>
            <a:ext cx="5616624" cy="383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0456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FFFFFF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8777</TotalTime>
  <Words>390</Words>
  <Application>Microsoft Office PowerPoint</Application>
  <PresentationFormat>On-screen Show (4:3)</PresentationFormat>
  <Paragraphs>66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NHS Scotland Clinical Knowledge Manager</vt:lpstr>
      <vt:lpstr>What is it?</vt:lpstr>
      <vt:lpstr>‘Clinical Knowledge Resource</vt:lpstr>
      <vt:lpstr>Slide 4</vt:lpstr>
      <vt:lpstr>Slide 5</vt:lpstr>
      <vt:lpstr>‘Open Source’</vt:lpstr>
      <vt:lpstr>Ocean Informatics</vt:lpstr>
      <vt:lpstr>Go to: www.clinicalmodels.org.uk</vt:lpstr>
      <vt:lpstr>Register</vt:lpstr>
      <vt:lpstr>Activate</vt:lpstr>
      <vt:lpstr>Sign in…</vt:lpstr>
      <vt:lpstr>Accordion Tabs</vt:lpstr>
      <vt:lpstr>Projects</vt:lpstr>
      <vt:lpstr>Opens in a tab…</vt:lpstr>
      <vt:lpstr>Set Preferred View</vt:lpstr>
      <vt:lpstr>Make this the default</vt:lpstr>
      <vt:lpstr>Log out!</vt:lpstr>
      <vt:lpstr>Log back in!</vt:lpstr>
      <vt:lpstr>Preferred View Tabs</vt:lpstr>
      <vt:lpstr>Open an item</vt:lpstr>
      <vt:lpstr>Views</vt:lpstr>
      <vt:lpstr>Mind Map</vt:lpstr>
      <vt:lpstr>History</vt:lpstr>
      <vt:lpstr>Status</vt:lpstr>
      <vt:lpstr>Resources</vt:lpstr>
      <vt:lpstr>XML</vt:lpstr>
      <vt:lpstr>Adopting</vt:lpstr>
      <vt:lpstr>Dashboard</vt:lpstr>
      <vt:lpstr>Slide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SCIMP</dc:title>
  <dc:creator>Paul Miller</dc:creator>
  <cp:lastModifiedBy>87517pmiller Dr Paul Miller</cp:lastModifiedBy>
  <cp:revision>110</cp:revision>
  <dcterms:created xsi:type="dcterms:W3CDTF">2013-10-30T10:09:46Z</dcterms:created>
  <dcterms:modified xsi:type="dcterms:W3CDTF">2014-02-25T17:32:18Z</dcterms:modified>
</cp:coreProperties>
</file>