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0"/>
  </p:notesMasterIdLst>
  <p:sldIdLst>
    <p:sldId id="256" r:id="rId2"/>
    <p:sldId id="305" r:id="rId3"/>
    <p:sldId id="302" r:id="rId4"/>
    <p:sldId id="303" r:id="rId5"/>
    <p:sldId id="304" r:id="rId6"/>
    <p:sldId id="259" r:id="rId7"/>
    <p:sldId id="306" r:id="rId8"/>
    <p:sldId id="309" r:id="rId9"/>
    <p:sldId id="308" r:id="rId10"/>
    <p:sldId id="307" r:id="rId11"/>
    <p:sldId id="310" r:id="rId12"/>
    <p:sldId id="311" r:id="rId13"/>
    <p:sldId id="257" r:id="rId14"/>
    <p:sldId id="312" r:id="rId15"/>
    <p:sldId id="313" r:id="rId16"/>
    <p:sldId id="284" r:id="rId17"/>
    <p:sldId id="285" r:id="rId18"/>
    <p:sldId id="258" r:id="rId19"/>
    <p:sldId id="286" r:id="rId20"/>
    <p:sldId id="291" r:id="rId21"/>
    <p:sldId id="315" r:id="rId22"/>
    <p:sldId id="262" r:id="rId23"/>
    <p:sldId id="294" r:id="rId24"/>
    <p:sldId id="296" r:id="rId25"/>
    <p:sldId id="263" r:id="rId26"/>
    <p:sldId id="265" r:id="rId27"/>
    <p:sldId id="297" r:id="rId28"/>
    <p:sldId id="29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40" autoAdjust="0"/>
    <p:restoredTop sz="86376" autoAdjust="0"/>
  </p:normalViewPr>
  <p:slideViewPr>
    <p:cSldViewPr snapToGrid="0">
      <p:cViewPr varScale="1">
        <p:scale>
          <a:sx n="78" d="100"/>
          <a:sy n="78" d="100"/>
        </p:scale>
        <p:origin x="176" y="15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6D46A-3244-D74E-AAE9-6D1003F420D8}" type="datetimeFigureOut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AC954-920D-E445-9E80-233B2C4DE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55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1150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20903"/>
            <a:ext cx="9144000" cy="8486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ScimP_txt_ogo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303" y="4113089"/>
            <a:ext cx="2887393" cy="1447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90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6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5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27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1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2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2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10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53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2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54C34-4985-41F9-9F55-342646E4F7F9}" type="datetimeFigureOut">
              <a:rPr lang="en-GB" smtClean="0"/>
              <a:pPr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9936A0-BCBA-4AF1-8C8F-27823264F1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70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93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931" y="5755846"/>
            <a:ext cx="1667069" cy="1102154"/>
          </a:xfrm>
          <a:prstGeom prst="rect">
            <a:avLst/>
          </a:prstGeom>
        </p:spPr>
      </p:pic>
      <p:pic>
        <p:nvPicPr>
          <p:cNvPr id="8" name="Picture 7" descr="ScimP_txt_ogo1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6988"/>
            <a:ext cx="1866121" cy="11010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689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tsdo.org/snomed-ct/learn-more" TargetMode="External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rowser.ihtsdotools.org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Clinical Coding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 Introduction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33869"/>
            <a:ext cx="9144000" cy="1175413"/>
          </a:xfrm>
        </p:spPr>
        <p:txBody>
          <a:bodyPr>
            <a:normAutofit/>
          </a:bodyPr>
          <a:lstStyle/>
          <a:p>
            <a:r>
              <a:rPr lang="en-GB" dirty="0" smtClean="0"/>
              <a:t>SCIMP</a:t>
            </a:r>
          </a:p>
          <a:p>
            <a:r>
              <a:rPr lang="en-GB" dirty="0" smtClean="0"/>
              <a:t>Dr Paul Miller , </a:t>
            </a:r>
            <a:r>
              <a:rPr lang="en-GB" dirty="0" smtClean="0"/>
              <a:t>Dr Karen </a:t>
            </a:r>
            <a:r>
              <a:rPr lang="en-GB" dirty="0" err="1" smtClean="0"/>
              <a:t>Lefevre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66781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V2 -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Absence or negation (Issues for searches)</a:t>
            </a:r>
          </a:p>
          <a:p>
            <a:pPr marL="0" indent="0">
              <a:buNone/>
            </a:pPr>
            <a:r>
              <a:rPr lang="en-US" dirty="0" smtClean="0"/>
              <a:t>	171</a:t>
            </a:r>
            <a:r>
              <a:rPr lang="en-US" dirty="0"/>
              <a:t>..	C/O </a:t>
            </a:r>
            <a:r>
              <a:rPr lang="mr-IN" dirty="0" smtClean="0"/>
              <a:t>–</a:t>
            </a:r>
            <a:r>
              <a:rPr lang="en-US" dirty="0" smtClean="0"/>
              <a:t> cough</a:t>
            </a:r>
          </a:p>
          <a:p>
            <a:pPr marL="0" indent="0">
              <a:buNone/>
            </a:pPr>
            <a:r>
              <a:rPr lang="en-US" dirty="0" smtClean="0"/>
              <a:t>	1711</a:t>
            </a:r>
            <a:r>
              <a:rPr lang="en-US" dirty="0"/>
              <a:t>.	No </a:t>
            </a:r>
            <a:r>
              <a:rPr lang="en-US" dirty="0" smtClean="0"/>
              <a:t>cough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1712.        Dry cough</a:t>
            </a:r>
          </a:p>
          <a:p>
            <a:r>
              <a:rPr lang="en-US" sz="3400" dirty="0" smtClean="0"/>
              <a:t>Incorrect Synonyms</a:t>
            </a:r>
          </a:p>
          <a:p>
            <a:pPr marL="0" indent="0">
              <a:buNone/>
            </a:pPr>
            <a:r>
              <a:rPr lang="en-US" dirty="0" smtClean="0"/>
              <a:t>	M07z. 00</a:t>
            </a:r>
            <a:r>
              <a:rPr lang="en-US" dirty="0"/>
              <a:t>	</a:t>
            </a:r>
            <a:r>
              <a:rPr lang="en-US" dirty="0" smtClean="0"/>
              <a:t>   Local </a:t>
            </a:r>
            <a:r>
              <a:rPr lang="en-US" dirty="0"/>
              <a:t>infection skin/</a:t>
            </a:r>
            <a:r>
              <a:rPr lang="en-US" dirty="0" err="1"/>
              <a:t>subcut</a:t>
            </a:r>
            <a:r>
              <a:rPr lang="en-US" dirty="0"/>
              <a:t> tissue </a:t>
            </a:r>
            <a:r>
              <a:rPr lang="en-US" dirty="0" smtClean="0"/>
              <a:t>NOS</a:t>
            </a:r>
          </a:p>
          <a:p>
            <a:pPr marL="0" indent="0">
              <a:buNone/>
            </a:pPr>
            <a:r>
              <a:rPr lang="en-US" dirty="0" smtClean="0"/>
              <a:t>	M07z. 11</a:t>
            </a:r>
            <a:r>
              <a:rPr lang="en-US" dirty="0"/>
              <a:t>	</a:t>
            </a:r>
            <a:r>
              <a:rPr lang="en-US" dirty="0" smtClean="0"/>
              <a:t>   Infected insect bite</a:t>
            </a:r>
          </a:p>
          <a:p>
            <a:pPr marL="0" indent="0">
              <a:buNone/>
            </a:pPr>
            <a:r>
              <a:rPr lang="en-US" dirty="0" smtClean="0"/>
              <a:t>	M07z. 12</a:t>
            </a:r>
            <a:r>
              <a:rPr lang="en-US" dirty="0"/>
              <a:t>	</a:t>
            </a:r>
            <a:r>
              <a:rPr lang="en-US" dirty="0" smtClean="0"/>
              <a:t>   Infected skin ulcer</a:t>
            </a:r>
          </a:p>
          <a:p>
            <a:pPr marL="0" indent="0">
              <a:buNone/>
            </a:pPr>
            <a:r>
              <a:rPr lang="en-US" dirty="0" smtClean="0"/>
              <a:t>	M07z. 13</a:t>
            </a:r>
            <a:r>
              <a:rPr lang="en-US" dirty="0"/>
              <a:t>	</a:t>
            </a:r>
            <a:r>
              <a:rPr lang="en-US" dirty="0" smtClean="0"/>
              <a:t>   Septic spots</a:t>
            </a:r>
          </a:p>
          <a:p>
            <a:pPr marL="0" indent="0">
              <a:buNone/>
            </a:pPr>
            <a:r>
              <a:rPr lang="en-US" dirty="0" smtClean="0"/>
              <a:t>	M07z. 14</a:t>
            </a:r>
            <a:r>
              <a:rPr lang="en-US" dirty="0"/>
              <a:t>	</a:t>
            </a:r>
            <a:r>
              <a:rPr lang="en-US" dirty="0" smtClean="0"/>
              <a:t>   Dermatitis</a:t>
            </a:r>
          </a:p>
          <a:p>
            <a:pPr marL="0" indent="0">
              <a:buNone/>
            </a:pPr>
            <a:r>
              <a:rPr lang="en-US" dirty="0" smtClean="0"/>
              <a:t>	M07z. 15    Sinus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8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Local Codes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Emis</a:t>
            </a:r>
            <a:r>
              <a:rPr lang="en-US" dirty="0" smtClean="0"/>
              <a:t> has ability to create own codes, in the form </a:t>
            </a:r>
            <a:r>
              <a:rPr lang="en-US" dirty="0" err="1" smtClean="0"/>
              <a:t>EMISxxxxx</a:t>
            </a:r>
            <a:r>
              <a:rPr lang="en-US" dirty="0" smtClean="0"/>
              <a:t> or 	</a:t>
            </a:r>
            <a:r>
              <a:rPr lang="en-US" dirty="0" err="1" smtClean="0"/>
              <a:t>EGTONxxxxx</a:t>
            </a:r>
            <a:r>
              <a:rPr lang="en-US" dirty="0" smtClean="0"/>
              <a:t>. Similar across EMIS systems. Often similar READ 	code. Others in form </a:t>
            </a:r>
            <a:r>
              <a:rPr lang="en-US" dirty="0" err="1" smtClean="0"/>
              <a:t>PCSDTnnnnn_ccc</a:t>
            </a:r>
            <a:r>
              <a:rPr lang="en-US" dirty="0" smtClean="0"/>
              <a:t> are site specific used 	codes from previous clinical systems not yet mapped, or 	</a:t>
            </a:r>
            <a:r>
              <a:rPr lang="en-US" dirty="0" err="1" smtClean="0"/>
              <a:t>PCSnnnnnaac</a:t>
            </a:r>
            <a:r>
              <a:rPr lang="en-US" dirty="0" smtClean="0"/>
              <a:t> are created by specific site.</a:t>
            </a:r>
          </a:p>
          <a:p>
            <a:r>
              <a:rPr lang="en-US" dirty="0" smtClean="0"/>
              <a:t>Redundant terms </a:t>
            </a:r>
            <a:r>
              <a:rPr lang="mr-IN" dirty="0" smtClean="0"/>
              <a:t>–</a:t>
            </a:r>
            <a:r>
              <a:rPr lang="en-US" dirty="0" smtClean="0"/>
              <a:t> difficult to retire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Was done with derogatory terms for learning disabilities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Space for new codes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Leads to codes in wrong hierarchies and duplication of codes.</a:t>
            </a:r>
          </a:p>
          <a:p>
            <a:r>
              <a:rPr lang="en-US" dirty="0" smtClean="0"/>
              <a:t>Not suitable breadth of terms to accommodate different needs across health and social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62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Snomed</a:t>
            </a:r>
            <a:r>
              <a:rPr lang="en-GB" dirty="0" smtClean="0"/>
              <a:t>- CT stands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S</a:t>
            </a:r>
            <a:r>
              <a:rPr lang="en-GB" dirty="0" smtClean="0"/>
              <a:t>ystematised</a:t>
            </a:r>
          </a:p>
          <a:p>
            <a:r>
              <a:rPr lang="en-GB" b="1" dirty="0" smtClean="0">
                <a:solidFill>
                  <a:srgbClr val="FFFF00"/>
                </a:solidFill>
              </a:rPr>
              <a:t>N</a:t>
            </a:r>
            <a:r>
              <a:rPr lang="en-GB" dirty="0" smtClean="0"/>
              <a:t>omenclature</a:t>
            </a:r>
          </a:p>
          <a:p>
            <a:r>
              <a:rPr lang="en-GB" b="1" dirty="0" smtClean="0">
                <a:solidFill>
                  <a:srgbClr val="FFFF00"/>
                </a:solidFill>
              </a:rPr>
              <a:t>O</a:t>
            </a:r>
            <a:r>
              <a:rPr lang="en-GB" dirty="0" smtClean="0"/>
              <a:t>f</a:t>
            </a:r>
          </a:p>
          <a:p>
            <a:r>
              <a:rPr lang="en-GB" b="1" dirty="0" err="1" smtClean="0">
                <a:solidFill>
                  <a:srgbClr val="FFFF00"/>
                </a:solidFill>
              </a:rPr>
              <a:t>MED</a:t>
            </a:r>
            <a:r>
              <a:rPr lang="en-GB" dirty="0" err="1" smtClean="0"/>
              <a:t>icine</a:t>
            </a:r>
            <a:endParaRPr lang="en-GB" dirty="0" smtClean="0"/>
          </a:p>
          <a:p>
            <a:r>
              <a:rPr lang="en-GB" b="1" dirty="0" smtClean="0">
                <a:solidFill>
                  <a:srgbClr val="FFFF00"/>
                </a:solidFill>
              </a:rPr>
              <a:t>C</a:t>
            </a:r>
            <a:r>
              <a:rPr lang="en-GB" dirty="0" smtClean="0"/>
              <a:t>linical</a:t>
            </a:r>
          </a:p>
          <a:p>
            <a:r>
              <a:rPr lang="en-GB" b="1" dirty="0" smtClean="0">
                <a:solidFill>
                  <a:srgbClr val="FFFF00"/>
                </a:solidFill>
              </a:rPr>
              <a:t>T</a:t>
            </a:r>
            <a:r>
              <a:rPr lang="en-GB" dirty="0" smtClean="0"/>
              <a:t>erms</a:t>
            </a:r>
          </a:p>
        </p:txBody>
      </p:sp>
    </p:spTree>
    <p:extLst>
      <p:ext uri="{BB962C8B-B14F-4D97-AF65-F5344CB8AC3E}">
        <p14:creationId xmlns:p14="http://schemas.microsoft.com/office/powerpoint/2010/main" val="3632227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Snomed</a:t>
            </a:r>
            <a:r>
              <a:rPr lang="en-US" dirty="0" smtClean="0"/>
              <a:t>-CT 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222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GB" altLang="x-none" b="1" dirty="0"/>
              <a:t>A comprehensive clinical terminology </a:t>
            </a:r>
            <a:r>
              <a:rPr lang="en-GB" altLang="x-none" b="1" dirty="0" smtClean="0"/>
              <a:t>used </a:t>
            </a:r>
            <a:r>
              <a:rPr lang="en-GB" altLang="x-none" b="1" dirty="0"/>
              <a:t>to code, retrieve and analyse clinical data (includes dentistry, veterinary, pharmacy, laboratory etc</a:t>
            </a:r>
            <a:r>
              <a:rPr lang="en-GB" altLang="x-none" b="1" dirty="0" smtClean="0"/>
              <a:t>.)</a:t>
            </a:r>
          </a:p>
          <a:p>
            <a:pPr>
              <a:lnSpc>
                <a:spcPct val="80000"/>
              </a:lnSpc>
            </a:pPr>
            <a:r>
              <a:rPr lang="en-GB" altLang="x-none" b="1" dirty="0" smtClean="0"/>
              <a:t>&gt;315,000 active concepts (Read 88,000)</a:t>
            </a:r>
            <a:endParaRPr lang="en-GB" altLang="x-none" b="1" dirty="0"/>
          </a:p>
          <a:p>
            <a:pPr>
              <a:lnSpc>
                <a:spcPct val="80000"/>
              </a:lnSpc>
              <a:buFontTx/>
              <a:buNone/>
            </a:pPr>
            <a:endParaRPr lang="en-GB" altLang="x-none" b="1" dirty="0"/>
          </a:p>
          <a:p>
            <a:pPr>
              <a:lnSpc>
                <a:spcPct val="80000"/>
              </a:lnSpc>
            </a:pPr>
            <a:r>
              <a:rPr lang="en-GB" altLang="x-none" b="1" dirty="0"/>
              <a:t>Developed by NHS and the College of American Pathologists (CAP)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x-none" b="1" dirty="0"/>
          </a:p>
          <a:p>
            <a:pPr>
              <a:lnSpc>
                <a:spcPct val="80000"/>
              </a:lnSpc>
            </a:pPr>
            <a:r>
              <a:rPr lang="en-GB" altLang="x-none" b="1" dirty="0"/>
              <a:t>Merges the content of the NHS’s Clinical Terms Version 3 (The Read Codes) with CAP’s SNOMED Reference Terminology (SNOMED RT®)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x-none" b="1" dirty="0"/>
          </a:p>
          <a:p>
            <a:pPr>
              <a:lnSpc>
                <a:spcPct val="80000"/>
              </a:lnSpc>
            </a:pPr>
            <a:r>
              <a:rPr lang="en-GB" altLang="x-none" b="1" dirty="0" smtClean="0"/>
              <a:t>NHS Digital in England is National Release Centre for </a:t>
            </a:r>
            <a:r>
              <a:rPr lang="en-GB" altLang="x-none" b="1" dirty="0" err="1" smtClean="0"/>
              <a:t>Snomed</a:t>
            </a:r>
            <a:r>
              <a:rPr lang="en-GB" altLang="x-none" b="1" dirty="0" smtClean="0"/>
              <a:t>-CT. Governance by UK Strategy Board (4 nation representatives)</a:t>
            </a:r>
            <a:endParaRPr lang="en-GB" altLang="x-none" b="1" dirty="0"/>
          </a:p>
          <a:p>
            <a:pPr>
              <a:lnSpc>
                <a:spcPct val="80000"/>
              </a:lnSpc>
              <a:buFontTx/>
              <a:buNone/>
            </a:pPr>
            <a:endParaRPr lang="en-GB" altLang="x-none" b="1" dirty="0"/>
          </a:p>
          <a:p>
            <a:pPr>
              <a:lnSpc>
                <a:spcPct val="80000"/>
              </a:lnSpc>
            </a:pPr>
            <a:r>
              <a:rPr lang="en-GB" altLang="x-none" b="1" dirty="0"/>
              <a:t>An international system (</a:t>
            </a:r>
            <a:r>
              <a:rPr lang="en-GB" altLang="x-none" b="1" dirty="0" err="1"/>
              <a:t>approx</a:t>
            </a:r>
            <a:r>
              <a:rPr lang="en-GB" altLang="x-none" b="1" dirty="0"/>
              <a:t> 35 countries with licences)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6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Snomed</a:t>
            </a:r>
            <a:r>
              <a:rPr lang="en-US" dirty="0" smtClean="0"/>
              <a:t>-CT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 on-going to replace Read codes in Primary Care with </a:t>
            </a:r>
            <a:r>
              <a:rPr lang="en-US" dirty="0" err="1" smtClean="0"/>
              <a:t>Snomed</a:t>
            </a:r>
            <a:r>
              <a:rPr lang="en-US" dirty="0" smtClean="0"/>
              <a:t>-CT. </a:t>
            </a:r>
          </a:p>
          <a:p>
            <a:r>
              <a:rPr lang="en-US" dirty="0" smtClean="0"/>
              <a:t>Deployed to GP practices in a phased approach from April 2018 (in England managed under </a:t>
            </a:r>
            <a:r>
              <a:rPr lang="en-US" dirty="0" err="1" smtClean="0"/>
              <a:t>GPSoC</a:t>
            </a:r>
            <a:r>
              <a:rPr lang="en-US" dirty="0" smtClean="0"/>
              <a:t> framework)</a:t>
            </a:r>
          </a:p>
          <a:p>
            <a:r>
              <a:rPr lang="en-US" dirty="0" smtClean="0"/>
              <a:t>Other areas of </a:t>
            </a:r>
            <a:r>
              <a:rPr lang="en-US" dirty="0" err="1" smtClean="0"/>
              <a:t>nhs</a:t>
            </a:r>
            <a:r>
              <a:rPr lang="en-US" dirty="0" smtClean="0"/>
              <a:t> and community care planned to use </a:t>
            </a:r>
            <a:r>
              <a:rPr lang="en-US" dirty="0" err="1" smtClean="0"/>
              <a:t>Snomed</a:t>
            </a:r>
            <a:r>
              <a:rPr lang="en-US" dirty="0" smtClean="0"/>
              <a:t>-CT by 1.4.2020</a:t>
            </a:r>
          </a:p>
          <a:p>
            <a:r>
              <a:rPr lang="en-US" dirty="0" smtClean="0"/>
              <a:t>Dictionary of Medicines and Devices (</a:t>
            </a:r>
            <a:r>
              <a:rPr lang="en-US" dirty="0" err="1" smtClean="0"/>
              <a:t>dm&amp;d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is free in UK but does require a license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12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3113" y="300038"/>
            <a:ext cx="8243887" cy="578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838450" y="304800"/>
            <a:ext cx="7372350" cy="100012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2400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61635" y="4429844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Common cold (disorder)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526" y="4862910"/>
            <a:ext cx="3643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SCTID: 82272006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12729" y="4862909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SCTID: 90560007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86268" y="4440720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Gout (disorder)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08671" y="4463259"/>
            <a:ext cx="5452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On examination </a:t>
            </a:r>
            <a:r>
              <a:rPr lang="en-GB" sz="2400" dirty="0" smtClean="0"/>
              <a:t>– </a:t>
            </a:r>
            <a:r>
              <a:rPr lang="en-GB" sz="2400" dirty="0" err="1" smtClean="0"/>
              <a:t>bp</a:t>
            </a:r>
            <a:r>
              <a:rPr lang="en-GB" sz="2400" dirty="0" smtClean="0"/>
              <a:t> reading </a:t>
            </a:r>
            <a:r>
              <a:rPr lang="en-GB" sz="2400" dirty="0"/>
              <a:t>(finding)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00237" y="4902385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SCTID: 163020007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5174" y="3996778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“Common cold”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200237" y="4032427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“On Exam Blood Pressure”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8259807" y="3996777"/>
            <a:ext cx="37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“Gout”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06286" y="1690688"/>
            <a:ext cx="8066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Represent clinical thought with wide range from abscess to zygote.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Each one represents a unique clinical meaning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Each has a unique numeric concept identifier.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 err="1" smtClean="0"/>
              <a:t>heirachy’s</a:t>
            </a:r>
            <a:r>
              <a:rPr lang="en-US" sz="2400" dirty="0" smtClean="0"/>
              <a:t> are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from general to more detailed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0451" y="317344"/>
            <a:ext cx="5946640" cy="601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9816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6487" y="415723"/>
            <a:ext cx="10841708" cy="14038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6488" y="2070192"/>
            <a:ext cx="10841708" cy="1202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6487" y="3523623"/>
            <a:ext cx="10820934" cy="9837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6487" y="4757972"/>
            <a:ext cx="10841708" cy="178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9457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 </a:t>
            </a:r>
            <a:r>
              <a:rPr lang="mr-IN" dirty="0" smtClean="0"/>
              <a:t>–</a:t>
            </a:r>
            <a:r>
              <a:rPr lang="en-US" dirty="0" smtClean="0"/>
              <a:t> a 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altLang="x-none" dirty="0"/>
          </a:p>
          <a:p>
            <a:pPr lvl="1"/>
            <a:r>
              <a:rPr lang="en-GB" altLang="x-none" dirty="0"/>
              <a:t>Read </a:t>
            </a:r>
            <a:r>
              <a:rPr lang="en-GB" altLang="x-none" sz="1800" dirty="0"/>
              <a:t>(1988 – Mainly used in Primary Care)</a:t>
            </a:r>
          </a:p>
          <a:p>
            <a:pPr lvl="1"/>
            <a:r>
              <a:rPr lang="en-GB" altLang="x-none" dirty="0"/>
              <a:t>CTV3 </a:t>
            </a:r>
            <a:r>
              <a:rPr lang="en-GB" altLang="x-none" sz="1800" dirty="0"/>
              <a:t>(1999 - Clinical Terms Version 3)</a:t>
            </a:r>
          </a:p>
          <a:p>
            <a:pPr lvl="1"/>
            <a:r>
              <a:rPr lang="en-GB" altLang="x-none" dirty="0"/>
              <a:t>OPCS </a:t>
            </a:r>
            <a:r>
              <a:rPr lang="en-GB" altLang="x-none" sz="1800" dirty="0"/>
              <a:t>Classification of Interventions and Procedures</a:t>
            </a:r>
          </a:p>
          <a:p>
            <a:pPr lvl="1"/>
            <a:r>
              <a:rPr lang="en-GB" altLang="x-none" dirty="0"/>
              <a:t>ICD10 </a:t>
            </a:r>
            <a:r>
              <a:rPr lang="en-GB" altLang="x-none" sz="1800" dirty="0"/>
              <a:t>(International Classification of Diseases)</a:t>
            </a:r>
          </a:p>
          <a:p>
            <a:pPr lvl="1"/>
            <a:r>
              <a:rPr lang="en-GB" altLang="x-none" dirty="0"/>
              <a:t>DM&amp;D </a:t>
            </a:r>
            <a:r>
              <a:rPr lang="en-GB" altLang="x-none" sz="1800" dirty="0"/>
              <a:t>(Dictionary of Medicines and Devices)</a:t>
            </a:r>
          </a:p>
          <a:p>
            <a:pPr lvl="1"/>
            <a:r>
              <a:rPr lang="en-GB" altLang="x-none" dirty="0"/>
              <a:t>SNOMED- CT </a:t>
            </a:r>
            <a:r>
              <a:rPr lang="en-GB" altLang="x-none" sz="1800" dirty="0"/>
              <a:t>(</a:t>
            </a:r>
            <a:r>
              <a:rPr lang="en-GB" altLang="x-none" sz="1800" b="1" dirty="0"/>
              <a:t>S</a:t>
            </a:r>
            <a:r>
              <a:rPr lang="en-GB" altLang="x-none" sz="1800" dirty="0"/>
              <a:t>ystematised </a:t>
            </a:r>
            <a:r>
              <a:rPr lang="en-GB" altLang="x-none" sz="1800" b="1" dirty="0"/>
              <a:t>No</a:t>
            </a:r>
            <a:r>
              <a:rPr lang="en-GB" altLang="x-none" sz="1800" dirty="0"/>
              <a:t>menclature of </a:t>
            </a:r>
            <a:r>
              <a:rPr lang="en-GB" altLang="x-none" sz="1800" b="1" dirty="0"/>
              <a:t>Med</a:t>
            </a:r>
            <a:r>
              <a:rPr lang="en-GB" altLang="x-none" sz="1800" dirty="0"/>
              <a:t>icine – </a:t>
            </a:r>
            <a:r>
              <a:rPr lang="en-GB" altLang="x-none" sz="1800" b="1" dirty="0"/>
              <a:t>C</a:t>
            </a:r>
            <a:r>
              <a:rPr lang="en-GB" altLang="x-none" sz="1800" dirty="0"/>
              <a:t>linical </a:t>
            </a:r>
            <a:r>
              <a:rPr lang="en-GB" altLang="x-none" sz="1800" b="1" dirty="0"/>
              <a:t>T</a:t>
            </a:r>
            <a:r>
              <a:rPr lang="en-GB" altLang="x-none" sz="1800" dirty="0"/>
              <a:t>erms)</a:t>
            </a:r>
            <a:r>
              <a:rPr lang="en-GB" altLang="x-none" dirty="0"/>
              <a:t> </a:t>
            </a:r>
          </a:p>
          <a:p>
            <a:pPr lvl="1"/>
            <a:endParaRPr lang="en-GB" altLang="x-none" dirty="0"/>
          </a:p>
          <a:p>
            <a:pPr lvl="1"/>
            <a:r>
              <a:rPr lang="en-GB" altLang="x-none" dirty="0"/>
              <a:t>+ various homemade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70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Attributes (Relationship Types)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Links concepts whose meaning is related in some way</a:t>
            </a:r>
          </a:p>
          <a:p>
            <a:r>
              <a:rPr lang="en-GB" dirty="0" smtClean="0"/>
              <a:t>Further </a:t>
            </a:r>
            <a:r>
              <a:rPr lang="en-GB" dirty="0" smtClean="0"/>
              <a:t>defines concepts</a:t>
            </a:r>
          </a:p>
          <a:p>
            <a:pPr lvl="1"/>
            <a:r>
              <a:rPr lang="en-GB" dirty="0" smtClean="0"/>
              <a:t>Finding Site – what bit does it affect?</a:t>
            </a:r>
          </a:p>
          <a:p>
            <a:pPr lvl="1"/>
            <a:r>
              <a:rPr lang="en-GB" dirty="0" smtClean="0"/>
              <a:t>Causative Agent – what thing causes this?</a:t>
            </a:r>
          </a:p>
          <a:p>
            <a:pPr lvl="1"/>
            <a:r>
              <a:rPr lang="en-GB" dirty="0" smtClean="0"/>
              <a:t>Associated Morphology – what happens at a tissue level?</a:t>
            </a:r>
          </a:p>
          <a:p>
            <a:r>
              <a:rPr lang="en-GB" dirty="0" smtClean="0"/>
              <a:t>50 types used by 9 </a:t>
            </a:r>
            <a:r>
              <a:rPr lang="en-GB" dirty="0" smtClean="0"/>
              <a:t>hierarchies, each has unique numeric relationship identifier</a:t>
            </a:r>
            <a:endParaRPr lang="en-GB" dirty="0" smtClean="0"/>
          </a:p>
          <a:p>
            <a:r>
              <a:rPr lang="en-GB" dirty="0" smtClean="0"/>
              <a:t>Logical model stops silliness</a:t>
            </a:r>
          </a:p>
          <a:p>
            <a:pPr lvl="1"/>
            <a:r>
              <a:rPr lang="en-GB" dirty="0" smtClean="0"/>
              <a:t>Domain – The Hierarchy to which the attribute can be applied</a:t>
            </a:r>
            <a:br>
              <a:rPr lang="en-GB" dirty="0" smtClean="0"/>
            </a:br>
            <a:r>
              <a:rPr lang="en-GB" dirty="0" smtClean="0">
                <a:solidFill>
                  <a:schemeClr val="accent3"/>
                </a:solidFill>
              </a:rPr>
              <a:t>|Procedure| </a:t>
            </a:r>
            <a:r>
              <a:rPr lang="en-GB" dirty="0" smtClean="0"/>
              <a:t>cannot have </a:t>
            </a:r>
            <a:r>
              <a:rPr lang="en-GB" dirty="0" smtClean="0">
                <a:solidFill>
                  <a:schemeClr val="accent3"/>
                </a:solidFill>
              </a:rPr>
              <a:t>|associated morphology|</a:t>
            </a:r>
            <a:endParaRPr lang="en-GB" dirty="0" smtClean="0"/>
          </a:p>
          <a:p>
            <a:pPr lvl="1"/>
            <a:r>
              <a:rPr lang="en-GB" dirty="0" smtClean="0"/>
              <a:t>Range – the set of concepts allowed </a:t>
            </a:r>
            <a:r>
              <a:rPr lang="en-GB" dirty="0"/>
              <a:t>as values</a:t>
            </a:r>
            <a:br>
              <a:rPr lang="en-GB" dirty="0"/>
            </a:br>
            <a:r>
              <a:rPr lang="en-GB" dirty="0"/>
              <a:t>The range for the attribute </a:t>
            </a:r>
            <a:r>
              <a:rPr lang="en-GB" dirty="0">
                <a:solidFill>
                  <a:schemeClr val="accent3"/>
                </a:solidFill>
              </a:rPr>
              <a:t>|finding site</a:t>
            </a:r>
            <a:r>
              <a:rPr lang="en-GB" dirty="0" smtClean="0">
                <a:solidFill>
                  <a:schemeClr val="accent3"/>
                </a:solidFill>
              </a:rPr>
              <a:t>| </a:t>
            </a:r>
            <a:r>
              <a:rPr lang="en-GB" dirty="0" smtClean="0"/>
              <a:t>is </a:t>
            </a:r>
            <a:r>
              <a:rPr lang="en-GB" dirty="0" smtClean="0">
                <a:solidFill>
                  <a:schemeClr val="accent3"/>
                </a:solidFill>
              </a:rPr>
              <a:t>|body structure|</a:t>
            </a:r>
          </a:p>
        </p:txBody>
      </p:sp>
    </p:spTree>
    <p:extLst>
      <p:ext uri="{BB962C8B-B14F-4D97-AF65-F5344CB8AC3E}">
        <p14:creationId xmlns:p14="http://schemas.microsoft.com/office/powerpoint/2010/main" val="267173205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143" y="1859339"/>
            <a:ext cx="104339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,Bold" charset="0"/>
              </a:rPr>
              <a:t>Concept </a:t>
            </a:r>
            <a:r>
              <a:rPr lang="en-US" sz="2400" dirty="0" smtClean="0">
                <a:latin typeface="Calibri,Bold" charset="0"/>
              </a:rPr>
              <a:t>			Relationship </a:t>
            </a:r>
            <a:r>
              <a:rPr lang="en-US" sz="2400" dirty="0">
                <a:latin typeface="Calibri,Bold" charset="0"/>
              </a:rPr>
              <a:t>type </a:t>
            </a:r>
            <a:r>
              <a:rPr lang="en-US" sz="2400" dirty="0" smtClean="0">
                <a:latin typeface="Calibri,Bold" charset="0"/>
              </a:rPr>
              <a:t>	Concept </a:t>
            </a:r>
            <a:endParaRPr lang="en-US" sz="2400" dirty="0"/>
          </a:p>
          <a:p>
            <a:r>
              <a:rPr lang="en-US" sz="2400" dirty="0" smtClean="0">
                <a:latin typeface="Calibri,BoldItalic" charset="0"/>
              </a:rPr>
              <a:t>(</a:t>
            </a:r>
            <a:r>
              <a:rPr lang="en-US" sz="2400" dirty="0">
                <a:latin typeface="Calibri,BoldItalic" charset="0"/>
              </a:rPr>
              <a:t>source) </a:t>
            </a:r>
            <a:r>
              <a:rPr lang="en-US" sz="2400" dirty="0" smtClean="0">
                <a:latin typeface="Calibri,BoldItalic" charset="0"/>
              </a:rPr>
              <a:t>						(</a:t>
            </a:r>
            <a:r>
              <a:rPr lang="en-US" sz="2400" dirty="0">
                <a:latin typeface="Calibri,BoldItalic" charset="0"/>
              </a:rPr>
              <a:t>destination) </a:t>
            </a:r>
            <a:endParaRPr lang="en-US" sz="2400" dirty="0"/>
          </a:p>
          <a:p>
            <a:r>
              <a:rPr lang="en-US" dirty="0" smtClean="0"/>
              <a:t>______________________________________________________________________________________</a:t>
            </a:r>
            <a:endParaRPr lang="en-US" dirty="0"/>
          </a:p>
          <a:p>
            <a:r>
              <a:rPr lang="en-US" sz="2000" dirty="0" smtClean="0">
                <a:latin typeface="Calibri" charset="0"/>
              </a:rPr>
              <a:t>44054006 			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smtClean="0">
                <a:latin typeface="Calibri" charset="0"/>
              </a:rPr>
              <a:t>116680003		73211009</a:t>
            </a:r>
          </a:p>
          <a:p>
            <a:r>
              <a:rPr lang="en-US" sz="2000" dirty="0" smtClean="0">
                <a:latin typeface="Calibri" charset="0"/>
              </a:rPr>
              <a:t>diabetes </a:t>
            </a:r>
            <a:r>
              <a:rPr lang="en-US" sz="2000" dirty="0">
                <a:latin typeface="Calibri" charset="0"/>
              </a:rPr>
              <a:t>mellitus type 2 </a:t>
            </a:r>
            <a:r>
              <a:rPr lang="en-US" sz="2000" dirty="0" smtClean="0">
                <a:latin typeface="Calibri" charset="0"/>
              </a:rPr>
              <a:t>		  Is a			 </a:t>
            </a:r>
            <a:r>
              <a:rPr lang="en-US" sz="2000" dirty="0">
                <a:latin typeface="Calibri" charset="0"/>
              </a:rPr>
              <a:t>diabetes mellitus </a:t>
            </a:r>
            <a:endParaRPr lang="en-US" sz="2000" dirty="0"/>
          </a:p>
          <a:p>
            <a:r>
              <a:rPr lang="en-US" sz="2000" dirty="0" smtClean="0">
                <a:latin typeface="Calibri" charset="0"/>
              </a:rPr>
              <a:t>(</a:t>
            </a:r>
            <a:r>
              <a:rPr lang="en-US" sz="2000" dirty="0">
                <a:latin typeface="Calibri" charset="0"/>
              </a:rPr>
              <a:t>disorder) </a:t>
            </a:r>
            <a:r>
              <a:rPr lang="en-US" sz="2000" dirty="0" smtClean="0">
                <a:latin typeface="Calibri" charset="0"/>
              </a:rPr>
              <a:t>			</a:t>
            </a:r>
            <a:r>
              <a:rPr lang="en-US" sz="2000" dirty="0">
                <a:latin typeface="Calibri" charset="0"/>
              </a:rPr>
              <a:t> (attribute) </a:t>
            </a:r>
            <a:r>
              <a:rPr lang="en-US" sz="2000" dirty="0" smtClean="0">
                <a:latin typeface="Calibri" charset="0"/>
              </a:rPr>
              <a:t>		(</a:t>
            </a:r>
            <a:r>
              <a:rPr lang="en-US" sz="2000" dirty="0">
                <a:latin typeface="Calibri" charset="0"/>
              </a:rPr>
              <a:t>disorder) 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>
                <a:latin typeface="Calibri" charset="0"/>
              </a:rPr>
              <a:t>44054006 			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smtClean="0">
                <a:latin typeface="Calibri" charset="0"/>
              </a:rPr>
              <a:t>363698007		113331007</a:t>
            </a:r>
          </a:p>
          <a:p>
            <a:r>
              <a:rPr lang="en-US" sz="2000" dirty="0" smtClean="0">
                <a:latin typeface="Calibri" charset="0"/>
              </a:rPr>
              <a:t>diabetes </a:t>
            </a:r>
            <a:r>
              <a:rPr lang="en-US" sz="2000" dirty="0">
                <a:latin typeface="Calibri" charset="0"/>
              </a:rPr>
              <a:t>mellitus type 2 </a:t>
            </a:r>
            <a:r>
              <a:rPr lang="en-US" sz="2000" dirty="0" smtClean="0">
                <a:latin typeface="Calibri" charset="0"/>
              </a:rPr>
              <a:t>		</a:t>
            </a:r>
            <a:r>
              <a:rPr lang="en-US" sz="2000" dirty="0">
                <a:latin typeface="Calibri" charset="0"/>
              </a:rPr>
              <a:t> Finding site </a:t>
            </a:r>
            <a:r>
              <a:rPr lang="en-US" sz="2000" dirty="0" smtClean="0">
                <a:latin typeface="Calibri" charset="0"/>
              </a:rPr>
              <a:t>		structure </a:t>
            </a:r>
            <a:r>
              <a:rPr lang="en-US" sz="2000" dirty="0">
                <a:latin typeface="Calibri" charset="0"/>
              </a:rPr>
              <a:t>of endocrine system </a:t>
            </a:r>
            <a:endParaRPr lang="en-US" sz="2000" dirty="0" smtClean="0">
              <a:latin typeface="Calibri" charset="0"/>
            </a:endParaRPr>
          </a:p>
          <a:p>
            <a:r>
              <a:rPr lang="en-US" sz="2000" dirty="0" smtClean="0">
                <a:latin typeface="Calibri" charset="0"/>
              </a:rPr>
              <a:t>(</a:t>
            </a:r>
            <a:r>
              <a:rPr lang="en-US" sz="2000" dirty="0">
                <a:latin typeface="Calibri" charset="0"/>
              </a:rPr>
              <a:t>disorder) </a:t>
            </a:r>
            <a:r>
              <a:rPr lang="en-US" sz="2000" dirty="0" smtClean="0">
                <a:latin typeface="Calibri" charset="0"/>
              </a:rPr>
              <a:t>			 ( </a:t>
            </a:r>
            <a:r>
              <a:rPr lang="en-US" sz="2000" dirty="0">
                <a:latin typeface="Calibri" charset="0"/>
              </a:rPr>
              <a:t>attribute) </a:t>
            </a:r>
            <a:r>
              <a:rPr lang="en-US" sz="2000" dirty="0" smtClean="0">
                <a:latin typeface="Calibri" charset="0"/>
              </a:rPr>
              <a:t>		(body </a:t>
            </a:r>
            <a:r>
              <a:rPr lang="en-US" sz="2000" dirty="0">
                <a:latin typeface="Calibri" charset="0"/>
              </a:rPr>
              <a:t>structure) 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17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16418" cy="3793696"/>
          </a:xfrm>
        </p:spPr>
        <p:txBody>
          <a:bodyPr/>
          <a:lstStyle/>
          <a:p>
            <a:r>
              <a:rPr lang="en-GB" dirty="0" smtClean="0"/>
              <a:t>Is the number</a:t>
            </a:r>
          </a:p>
          <a:p>
            <a:r>
              <a:rPr lang="en-GB" baseline="0" dirty="0" smtClean="0"/>
              <a:t>Unique</a:t>
            </a:r>
            <a:r>
              <a:rPr lang="en-GB" dirty="0" smtClean="0"/>
              <a:t> for e</a:t>
            </a:r>
            <a:r>
              <a:rPr lang="en-GB" baseline="0" dirty="0" smtClean="0"/>
              <a:t>very concept, description, relationship</a:t>
            </a:r>
          </a:p>
          <a:p>
            <a:r>
              <a:rPr lang="en-GB" dirty="0" smtClean="0"/>
              <a:t>Up to 18 digits</a:t>
            </a:r>
          </a:p>
          <a:p>
            <a:r>
              <a:rPr lang="en-GB" baseline="0" dirty="0" smtClean="0"/>
              <a:t>Not going to remember</a:t>
            </a:r>
            <a:r>
              <a:rPr lang="en-GB" dirty="0" smtClean="0"/>
              <a:t> them!</a:t>
            </a:r>
          </a:p>
          <a:p>
            <a:r>
              <a:rPr lang="en-GB" baseline="0" dirty="0" smtClean="0"/>
              <a:t>Have to use the</a:t>
            </a:r>
            <a:r>
              <a:rPr lang="en-GB" dirty="0" smtClean="0"/>
              <a:t> words</a:t>
            </a:r>
            <a:endParaRPr lang="en-GB" baseline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6916" y="2349932"/>
            <a:ext cx="5608328" cy="214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326909" y="2724727"/>
            <a:ext cx="1634836" cy="35098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8363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Description Types</a:t>
            </a:r>
          </a:p>
          <a:p>
            <a:pPr lvl="1"/>
            <a:r>
              <a:rPr lang="en-GB" dirty="0" smtClean="0"/>
              <a:t>Fully Specified Name (has brackets (hierarchy))</a:t>
            </a:r>
          </a:p>
          <a:p>
            <a:pPr lvl="2"/>
            <a:r>
              <a:rPr lang="en-GB" dirty="0" smtClean="0"/>
              <a:t>Not meant to be used in records interfaces (!)</a:t>
            </a:r>
          </a:p>
          <a:p>
            <a:pPr lvl="1"/>
            <a:r>
              <a:rPr lang="en-GB" dirty="0" smtClean="0"/>
              <a:t>Synonyms</a:t>
            </a:r>
          </a:p>
          <a:p>
            <a:r>
              <a:rPr lang="en-GB" dirty="0" smtClean="0"/>
              <a:t>Acceptability</a:t>
            </a:r>
          </a:p>
          <a:p>
            <a:pPr lvl="1"/>
            <a:r>
              <a:rPr lang="en-GB" dirty="0" smtClean="0"/>
              <a:t>Preferred (only one)</a:t>
            </a:r>
          </a:p>
          <a:p>
            <a:pPr lvl="1"/>
            <a:r>
              <a:rPr lang="en-GB" dirty="0" smtClean="0"/>
              <a:t>Acceptable (none to many)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03579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8079" y="744292"/>
            <a:ext cx="8385736" cy="484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5318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405" y="1434976"/>
            <a:ext cx="10557492" cy="144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211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78710" cy="3793696"/>
          </a:xfrm>
        </p:spPr>
        <p:txBody>
          <a:bodyPr/>
          <a:lstStyle/>
          <a:p>
            <a:r>
              <a:rPr lang="en-GB" dirty="0" smtClean="0"/>
              <a:t>Browser</a:t>
            </a:r>
            <a:r>
              <a:rPr lang="en-GB" dirty="0" smtClean="0"/>
              <a:t>:</a:t>
            </a:r>
          </a:p>
          <a:p>
            <a:pPr lvl="1"/>
            <a:r>
              <a:rPr lang="en-GB" dirty="0">
                <a:hlinkClick r:id="rId2"/>
              </a:rPr>
              <a:t>http://browser.ihtsdotools.org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en-GB" dirty="0" smtClean="0"/>
              <a:t>IHTSDO Learning Centre:</a:t>
            </a:r>
          </a:p>
          <a:p>
            <a:pPr lvl="1"/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www.ihtsdo.org/snomed-ct/learn-more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16910" y="1139461"/>
            <a:ext cx="5167690" cy="413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1096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greater-horror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0157" y="882417"/>
            <a:ext cx="4000500" cy="533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7537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84189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mr-IN" dirty="0" smtClean="0"/>
              <a:t>–</a:t>
            </a:r>
            <a:r>
              <a:rPr lang="en-GB" dirty="0" smtClean="0"/>
              <a:t> a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Initial V1 </a:t>
            </a:r>
            <a:r>
              <a:rPr lang="mr-IN" dirty="0" smtClean="0"/>
              <a:t>–</a:t>
            </a:r>
            <a:r>
              <a:rPr lang="en-US" dirty="0" smtClean="0"/>
              <a:t> 4 byte Read structured like ICD9 (last release 2009)</a:t>
            </a:r>
          </a:p>
          <a:p>
            <a:r>
              <a:rPr lang="en-US" dirty="0" smtClean="0"/>
              <a:t>V2 - Only Version in use in Scotland </a:t>
            </a:r>
            <a:r>
              <a:rPr lang="en-US" dirty="0" err="1" smtClean="0"/>
              <a:t>nhs</a:t>
            </a:r>
            <a:r>
              <a:rPr lang="en-US" dirty="0" smtClean="0"/>
              <a:t> </a:t>
            </a:r>
            <a:endParaRPr lang="en-GB" dirty="0"/>
          </a:p>
          <a:p>
            <a:r>
              <a:rPr lang="en-GB" dirty="0" smtClean="0"/>
              <a:t>Also V3 </a:t>
            </a:r>
            <a:r>
              <a:rPr lang="mr-IN" dirty="0" smtClean="0"/>
              <a:t>–</a:t>
            </a:r>
            <a:r>
              <a:rPr lang="en-GB" dirty="0" smtClean="0"/>
              <a:t> CTV3</a:t>
            </a:r>
            <a:endParaRPr lang="en-US" dirty="0" smtClean="0"/>
          </a:p>
          <a:p>
            <a:r>
              <a:rPr lang="en-US" dirty="0" err="1" smtClean="0"/>
              <a:t>Heirachy</a:t>
            </a:r>
            <a:r>
              <a:rPr lang="en-US" dirty="0" smtClean="0"/>
              <a:t> of Clinical terms with codes (~88000)</a:t>
            </a:r>
          </a:p>
          <a:p>
            <a:r>
              <a:rPr lang="en-US" dirty="0" smtClean="0"/>
              <a:t>Standard vocabulary to record findings, diagnoses and procedures</a:t>
            </a:r>
          </a:p>
          <a:p>
            <a:r>
              <a:rPr lang="en-US" dirty="0"/>
              <a:t>Extended to include drug and appliance </a:t>
            </a:r>
            <a:r>
              <a:rPr lang="en-US" dirty="0" smtClean="0"/>
              <a:t>dictionary (same structure).</a:t>
            </a:r>
            <a:endParaRPr lang="en-US" dirty="0"/>
          </a:p>
          <a:p>
            <a:r>
              <a:rPr lang="en-US" dirty="0" smtClean="0"/>
              <a:t>Named after </a:t>
            </a:r>
            <a:r>
              <a:rPr lang="en-US" dirty="0" err="1" smtClean="0"/>
              <a:t>Dr</a:t>
            </a:r>
            <a:r>
              <a:rPr lang="en-US" dirty="0" smtClean="0"/>
              <a:t> James Read, Loughborough GP  1985 (V2 1991)</a:t>
            </a:r>
          </a:p>
          <a:p>
            <a:r>
              <a:rPr lang="en-US" dirty="0" smtClean="0"/>
              <a:t>Purchased by UK government 1999</a:t>
            </a:r>
          </a:p>
          <a:p>
            <a:r>
              <a:rPr lang="en-US" dirty="0" smtClean="0"/>
              <a:t>V2 was 6 monthly updates, Last update April 2016. No further updates</a:t>
            </a:r>
          </a:p>
          <a:p>
            <a:r>
              <a:rPr lang="en-US" dirty="0" smtClean="0"/>
              <a:t>Being retired and replaced by </a:t>
            </a:r>
            <a:r>
              <a:rPr lang="en-US" dirty="0" err="1" smtClean="0"/>
              <a:t>Snomed</a:t>
            </a:r>
            <a:r>
              <a:rPr lang="en-US" dirty="0" smtClean="0"/>
              <a:t>-CT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3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mr-IN" dirty="0" smtClean="0"/>
              <a:t>–</a:t>
            </a:r>
            <a:r>
              <a:rPr lang="en-US" dirty="0" smtClean="0"/>
              <a:t> a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V3 devised in 1990’s</a:t>
            </a:r>
          </a:p>
          <a:p>
            <a:r>
              <a:rPr lang="en-US" dirty="0" smtClean="0"/>
              <a:t>Retained 5 byte codes but </a:t>
            </a:r>
            <a:r>
              <a:rPr lang="en-US" dirty="0" err="1" smtClean="0"/>
              <a:t>polyhierarchical</a:t>
            </a:r>
            <a:endParaRPr lang="en-US" dirty="0" smtClean="0"/>
          </a:p>
          <a:p>
            <a:r>
              <a:rPr lang="en-US" dirty="0" smtClean="0"/>
              <a:t>Codes independent from terms associated with them.</a:t>
            </a:r>
          </a:p>
          <a:p>
            <a:r>
              <a:rPr lang="en-US" dirty="0" smtClean="0"/>
              <a:t>Enabled authoring </a:t>
            </a:r>
            <a:r>
              <a:rPr lang="mr-IN" dirty="0" smtClean="0"/>
              <a:t>–</a:t>
            </a:r>
            <a:r>
              <a:rPr lang="en-US" dirty="0" smtClean="0"/>
              <a:t> movement of codes and terms, deletions</a:t>
            </a:r>
          </a:p>
          <a:p>
            <a:r>
              <a:rPr lang="en-US" dirty="0" smtClean="0"/>
              <a:t>Significant expansion of codes compared to READ V2, more suitable for other professionals, AHP’s, nursing</a:t>
            </a:r>
          </a:p>
          <a:p>
            <a:r>
              <a:rPr lang="en-US" dirty="0" smtClean="0"/>
              <a:t>Able to ’post coordinate’, combine codes to form compound expressions. </a:t>
            </a:r>
            <a:r>
              <a:rPr lang="en-US" dirty="0" err="1" smtClean="0"/>
              <a:t>Eg</a:t>
            </a:r>
            <a:r>
              <a:rPr lang="en-US" dirty="0" smtClean="0"/>
              <a:t>, procedure combined with laterality.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8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72" y="1690688"/>
            <a:ext cx="4093030" cy="3793696"/>
          </a:xfrm>
        </p:spPr>
        <p:txBody>
          <a:bodyPr>
            <a:normAutofit fontScale="70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0</a:t>
            </a:r>
            <a:r>
              <a:rPr lang="mr-IN" dirty="0" smtClean="0"/>
              <a:t>…</a:t>
            </a:r>
            <a:r>
              <a:rPr lang="en-GB" dirty="0" smtClean="0"/>
              <a:t>. Occupations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1</a:t>
            </a:r>
            <a:r>
              <a:rPr lang="mr-IN" dirty="0" smtClean="0"/>
              <a:t>…</a:t>
            </a:r>
            <a:r>
              <a:rPr lang="en-GB" dirty="0" smtClean="0"/>
              <a:t>. History / Symptoms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2</a:t>
            </a:r>
            <a:r>
              <a:rPr lang="mr-IN" dirty="0" smtClean="0"/>
              <a:t>…</a:t>
            </a:r>
            <a:r>
              <a:rPr lang="en-GB" dirty="0" smtClean="0"/>
              <a:t>. Examination/Findings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3</a:t>
            </a:r>
            <a:r>
              <a:rPr lang="mr-IN" dirty="0" smtClean="0"/>
              <a:t>…</a:t>
            </a:r>
            <a:r>
              <a:rPr lang="en-GB" dirty="0" smtClean="0"/>
              <a:t>. Diagnostic Procedures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4</a:t>
            </a:r>
            <a:r>
              <a:rPr lang="mr-IN" dirty="0" smtClean="0"/>
              <a:t>…</a:t>
            </a:r>
            <a:r>
              <a:rPr lang="en-GB" dirty="0" smtClean="0"/>
              <a:t>. Laboratory Procedures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5</a:t>
            </a:r>
            <a:r>
              <a:rPr lang="mr-IN" dirty="0" smtClean="0"/>
              <a:t>…</a:t>
            </a:r>
            <a:r>
              <a:rPr lang="en-GB" dirty="0" smtClean="0"/>
              <a:t>. Radiology / Physics in medicine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6</a:t>
            </a:r>
            <a:r>
              <a:rPr lang="mr-IN" dirty="0" smtClean="0"/>
              <a:t>…</a:t>
            </a:r>
            <a:r>
              <a:rPr lang="en-GB" dirty="0" smtClean="0"/>
              <a:t>.Preventive Procedures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7</a:t>
            </a:r>
            <a:r>
              <a:rPr lang="mr-IN" dirty="0" smtClean="0"/>
              <a:t>…</a:t>
            </a:r>
            <a:r>
              <a:rPr lang="en-GB" dirty="0" smtClean="0"/>
              <a:t>. Operations, Procedures, sites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8</a:t>
            </a:r>
            <a:r>
              <a:rPr lang="mr-IN" dirty="0" smtClean="0"/>
              <a:t>…</a:t>
            </a:r>
            <a:r>
              <a:rPr lang="en-GB" dirty="0" smtClean="0"/>
              <a:t>. Other therapeutic procedures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9</a:t>
            </a:r>
            <a:r>
              <a:rPr lang="mr-IN" dirty="0" smtClean="0"/>
              <a:t>…</a:t>
            </a:r>
            <a:r>
              <a:rPr lang="en-GB" dirty="0" smtClean="0"/>
              <a:t>. Administration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Medication codes all start lower case letters.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25143" y="629318"/>
            <a:ext cx="6449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mr-IN" dirty="0" smtClean="0"/>
              <a:t>…</a:t>
            </a:r>
            <a:r>
              <a:rPr lang="en-GB" dirty="0" smtClean="0"/>
              <a:t>. Infectious and parasitic diseases</a:t>
            </a:r>
          </a:p>
          <a:p>
            <a:r>
              <a:rPr lang="en-GB" dirty="0" smtClean="0"/>
              <a:t>B</a:t>
            </a:r>
            <a:r>
              <a:rPr lang="mr-IN" dirty="0" smtClean="0"/>
              <a:t>…</a:t>
            </a:r>
            <a:r>
              <a:rPr lang="en-GB" dirty="0" smtClean="0"/>
              <a:t>. Neoplasms</a:t>
            </a:r>
          </a:p>
          <a:p>
            <a:r>
              <a:rPr lang="en-GB" dirty="0" smtClean="0"/>
              <a:t>C</a:t>
            </a:r>
            <a:r>
              <a:rPr lang="mr-IN" dirty="0" smtClean="0"/>
              <a:t>…</a:t>
            </a:r>
            <a:r>
              <a:rPr lang="en-GB" dirty="0" smtClean="0"/>
              <a:t>. Endocrine, nutritional, metabolic and immunity disorders</a:t>
            </a:r>
          </a:p>
          <a:p>
            <a:r>
              <a:rPr lang="en-GB" dirty="0" smtClean="0"/>
              <a:t>D</a:t>
            </a:r>
            <a:r>
              <a:rPr lang="mr-IN" dirty="0" smtClean="0"/>
              <a:t>…</a:t>
            </a:r>
            <a:r>
              <a:rPr lang="en-GB" dirty="0" smtClean="0"/>
              <a:t>. Diseases of blood and blood forming organs</a:t>
            </a:r>
          </a:p>
          <a:p>
            <a:r>
              <a:rPr lang="en-GB" dirty="0" smtClean="0"/>
              <a:t>E</a:t>
            </a:r>
            <a:r>
              <a:rPr lang="mr-IN" dirty="0" smtClean="0"/>
              <a:t>…</a:t>
            </a:r>
            <a:r>
              <a:rPr lang="en-GB" dirty="0" smtClean="0"/>
              <a:t>. Mental Disorders</a:t>
            </a:r>
          </a:p>
          <a:p>
            <a:r>
              <a:rPr lang="en-GB" dirty="0" smtClean="0"/>
              <a:t>F</a:t>
            </a:r>
            <a:r>
              <a:rPr lang="mr-IN" dirty="0" smtClean="0"/>
              <a:t>…</a:t>
            </a:r>
            <a:r>
              <a:rPr lang="en-GB" dirty="0" smtClean="0"/>
              <a:t>. Nervous system and sense organ diseases</a:t>
            </a:r>
          </a:p>
          <a:p>
            <a:r>
              <a:rPr lang="en-GB" dirty="0" smtClean="0"/>
              <a:t>G</a:t>
            </a:r>
            <a:r>
              <a:rPr lang="mr-IN" dirty="0" smtClean="0"/>
              <a:t>…</a:t>
            </a:r>
            <a:r>
              <a:rPr lang="en-GB" dirty="0" smtClean="0"/>
              <a:t>.Circulatory system diseases</a:t>
            </a:r>
          </a:p>
          <a:p>
            <a:r>
              <a:rPr lang="en-GB" dirty="0" smtClean="0"/>
              <a:t>H</a:t>
            </a:r>
            <a:r>
              <a:rPr lang="mr-IN" dirty="0" smtClean="0"/>
              <a:t>…</a:t>
            </a:r>
            <a:r>
              <a:rPr lang="en-GB" dirty="0" smtClean="0"/>
              <a:t>. Respiratory System diseases</a:t>
            </a:r>
          </a:p>
          <a:p>
            <a:r>
              <a:rPr lang="en-GB" dirty="0" smtClean="0"/>
              <a:t>J</a:t>
            </a:r>
            <a:r>
              <a:rPr lang="mr-IN" dirty="0" smtClean="0"/>
              <a:t>…</a:t>
            </a:r>
            <a:r>
              <a:rPr lang="en-GB" dirty="0" smtClean="0"/>
              <a:t>. Digestive system diseases</a:t>
            </a:r>
          </a:p>
          <a:p>
            <a:r>
              <a:rPr lang="en-GB" dirty="0" smtClean="0"/>
              <a:t>K</a:t>
            </a:r>
            <a:r>
              <a:rPr lang="mr-IN" dirty="0" smtClean="0"/>
              <a:t>…</a:t>
            </a:r>
            <a:r>
              <a:rPr lang="en-GB" dirty="0" smtClean="0"/>
              <a:t>. Genitourinary system diseases</a:t>
            </a:r>
          </a:p>
          <a:p>
            <a:r>
              <a:rPr lang="en-GB" dirty="0" smtClean="0"/>
              <a:t>L</a:t>
            </a:r>
            <a:r>
              <a:rPr lang="mr-IN" dirty="0" smtClean="0"/>
              <a:t>…</a:t>
            </a:r>
            <a:r>
              <a:rPr lang="en-GB" dirty="0" smtClean="0"/>
              <a:t>. Complications of pregnancy, childbirth and the puerperium</a:t>
            </a:r>
          </a:p>
          <a:p>
            <a:r>
              <a:rPr lang="en-GB" dirty="0" smtClean="0"/>
              <a:t>M</a:t>
            </a:r>
            <a:r>
              <a:rPr lang="mr-IN" dirty="0" smtClean="0"/>
              <a:t>…</a:t>
            </a:r>
            <a:r>
              <a:rPr lang="en-GB" dirty="0" smtClean="0"/>
              <a:t>. Skin and subcutaneous tissue disorders</a:t>
            </a:r>
          </a:p>
          <a:p>
            <a:r>
              <a:rPr lang="en-GB" dirty="0" smtClean="0"/>
              <a:t>N</a:t>
            </a:r>
            <a:r>
              <a:rPr lang="mr-IN" dirty="0" smtClean="0"/>
              <a:t>…</a:t>
            </a:r>
            <a:r>
              <a:rPr lang="en-GB" dirty="0" smtClean="0"/>
              <a:t>. Musculoskeletal and connective tissue diseases</a:t>
            </a:r>
          </a:p>
          <a:p>
            <a:r>
              <a:rPr lang="en-GB" dirty="0" smtClean="0"/>
              <a:t>P</a:t>
            </a:r>
            <a:r>
              <a:rPr lang="mr-IN" dirty="0" smtClean="0"/>
              <a:t>…</a:t>
            </a:r>
            <a:r>
              <a:rPr lang="en-GB" dirty="0" smtClean="0"/>
              <a:t>.Congenital anomalies</a:t>
            </a:r>
          </a:p>
          <a:p>
            <a:r>
              <a:rPr lang="en-GB" dirty="0" smtClean="0"/>
              <a:t>Q</a:t>
            </a:r>
            <a:r>
              <a:rPr lang="mr-IN" dirty="0" smtClean="0"/>
              <a:t>…</a:t>
            </a:r>
            <a:r>
              <a:rPr lang="en-GB" dirty="0" smtClean="0"/>
              <a:t>. Perinatal conditions</a:t>
            </a:r>
          </a:p>
          <a:p>
            <a:r>
              <a:rPr lang="en-GB" dirty="0" smtClean="0"/>
              <a:t>R</a:t>
            </a:r>
            <a:r>
              <a:rPr lang="mr-IN" dirty="0" smtClean="0"/>
              <a:t>…</a:t>
            </a:r>
            <a:r>
              <a:rPr lang="en-GB" dirty="0" smtClean="0"/>
              <a:t>. [D]Symptoms, signs and ill-defined conditions</a:t>
            </a:r>
          </a:p>
          <a:p>
            <a:r>
              <a:rPr lang="en-GB" dirty="0" smtClean="0"/>
              <a:t>S</a:t>
            </a:r>
            <a:r>
              <a:rPr lang="mr-IN" dirty="0" smtClean="0"/>
              <a:t>…</a:t>
            </a:r>
            <a:r>
              <a:rPr lang="en-GB" dirty="0" smtClean="0"/>
              <a:t>. Injury and poisoning</a:t>
            </a:r>
          </a:p>
          <a:p>
            <a:r>
              <a:rPr lang="en-GB" dirty="0" smtClean="0"/>
              <a:t>T</a:t>
            </a:r>
            <a:r>
              <a:rPr lang="mr-IN" dirty="0" smtClean="0"/>
              <a:t>…</a:t>
            </a:r>
            <a:r>
              <a:rPr lang="en-GB" dirty="0" smtClean="0"/>
              <a:t>.Causes of injury and poisoning</a:t>
            </a:r>
          </a:p>
          <a:p>
            <a:r>
              <a:rPr lang="en-GB" dirty="0" smtClean="0"/>
              <a:t>U</a:t>
            </a:r>
            <a:r>
              <a:rPr lang="mr-IN" dirty="0" smtClean="0"/>
              <a:t>…</a:t>
            </a:r>
            <a:r>
              <a:rPr lang="en-GB" dirty="0" smtClean="0"/>
              <a:t>. [X]External causes of morbidity and mortality</a:t>
            </a:r>
          </a:p>
          <a:p>
            <a:r>
              <a:rPr lang="en-GB" dirty="0" smtClean="0"/>
              <a:t>Z</a:t>
            </a:r>
            <a:r>
              <a:rPr lang="mr-IN" dirty="0" smtClean="0"/>
              <a:t>…</a:t>
            </a:r>
            <a:r>
              <a:rPr lang="en-GB" dirty="0" smtClean="0"/>
              <a:t>. Unspecified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4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</a:t>
            </a:r>
            <a:r>
              <a:rPr lang="en-GB" baseline="0" dirty="0" smtClean="0"/>
              <a:t> Codes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1316" y="1308389"/>
            <a:ext cx="3126623" cy="43513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1055" y="1308389"/>
            <a:ext cx="4622618" cy="4351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007763" y="2425989"/>
            <a:ext cx="27408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Flat Hierarchy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Parent &amp; Child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One way up or down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2718016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 </a:t>
            </a:r>
            <a:r>
              <a:rPr lang="en-US" dirty="0" err="1" smtClean="0"/>
              <a:t>Heirarchical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Always 5 bytes (so dots ‘</a:t>
            </a:r>
            <a:r>
              <a:rPr lang="mr-IN" sz="2400" dirty="0" smtClean="0"/>
              <a:t>…</a:t>
            </a:r>
            <a:r>
              <a:rPr lang="en-GB" sz="2400" dirty="0" smtClean="0"/>
              <a:t>’ important).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0</a:t>
            </a:r>
            <a:r>
              <a:rPr lang="en-US" sz="2400" dirty="0"/>
              <a:t>....	</a:t>
            </a:r>
            <a:r>
              <a:rPr lang="en-US" sz="2400" dirty="0" smtClean="0"/>
              <a:t>Occupations</a:t>
            </a:r>
          </a:p>
          <a:p>
            <a:pPr lvl="1"/>
            <a:r>
              <a:rPr lang="en-US" dirty="0"/>
              <a:t>03...	Education/welfare/health prof</a:t>
            </a:r>
            <a:r>
              <a:rPr lang="en-US" dirty="0" smtClean="0"/>
              <a:t>.</a:t>
            </a:r>
          </a:p>
          <a:p>
            <a:pPr lvl="2"/>
            <a:r>
              <a:rPr lang="en-US" sz="2400" dirty="0"/>
              <a:t>03D..	</a:t>
            </a:r>
            <a:r>
              <a:rPr lang="en-US" sz="2400" dirty="0" smtClean="0"/>
              <a:t>       Medical practitioners</a:t>
            </a:r>
          </a:p>
          <a:p>
            <a:pPr lvl="3"/>
            <a:r>
              <a:rPr lang="en-US" sz="2400" dirty="0"/>
              <a:t>03DC.	General medical </a:t>
            </a:r>
            <a:r>
              <a:rPr lang="en-US" sz="2400" dirty="0" smtClean="0"/>
              <a:t>practitioner</a:t>
            </a:r>
          </a:p>
          <a:p>
            <a:endParaRPr lang="en-US" sz="2400" dirty="0"/>
          </a:p>
          <a:p>
            <a:r>
              <a:rPr lang="en-US" sz="2400" dirty="0" smtClean="0"/>
              <a:t>G</a:t>
            </a:r>
            <a:r>
              <a:rPr lang="en-US" sz="2400" dirty="0"/>
              <a:t>....	Circulatory system </a:t>
            </a:r>
            <a:r>
              <a:rPr lang="en-US" sz="2400" dirty="0" smtClean="0"/>
              <a:t>diseases</a:t>
            </a:r>
          </a:p>
          <a:p>
            <a:pPr lvl="1"/>
            <a:r>
              <a:rPr lang="en-US" dirty="0"/>
              <a:t>G3...	</a:t>
            </a:r>
            <a:r>
              <a:rPr lang="en-US" dirty="0" err="1"/>
              <a:t>Ischaemic</a:t>
            </a:r>
            <a:r>
              <a:rPr lang="en-US" dirty="0"/>
              <a:t> heart </a:t>
            </a:r>
            <a:r>
              <a:rPr lang="en-US" dirty="0" smtClean="0"/>
              <a:t>disease</a:t>
            </a:r>
          </a:p>
          <a:p>
            <a:pPr lvl="2"/>
            <a:r>
              <a:rPr lang="en-US" sz="2400" dirty="0"/>
              <a:t>G30..	</a:t>
            </a:r>
            <a:r>
              <a:rPr lang="en-US" sz="2400" dirty="0" smtClean="0"/>
              <a:t>     Acute </a:t>
            </a:r>
            <a:r>
              <a:rPr lang="en-US" sz="2400" dirty="0"/>
              <a:t>myocardial </a:t>
            </a:r>
            <a:r>
              <a:rPr lang="en-US" sz="2400" dirty="0" smtClean="0"/>
              <a:t>infarction</a:t>
            </a:r>
          </a:p>
          <a:p>
            <a:pPr lvl="3"/>
            <a:r>
              <a:rPr lang="en-US" sz="2400" dirty="0"/>
              <a:t>G307.	Acute </a:t>
            </a:r>
            <a:r>
              <a:rPr lang="en-US" sz="2400" dirty="0" err="1"/>
              <a:t>subendocardial</a:t>
            </a:r>
            <a:r>
              <a:rPr lang="en-US" sz="2400" dirty="0"/>
              <a:t> </a:t>
            </a:r>
            <a:r>
              <a:rPr lang="en-US" sz="2400" dirty="0" smtClean="0"/>
              <a:t>infarction</a:t>
            </a:r>
          </a:p>
          <a:p>
            <a:pPr lvl="4"/>
            <a:r>
              <a:rPr lang="en-US" sz="2400" dirty="0"/>
              <a:t>G3071	</a:t>
            </a:r>
            <a:r>
              <a:rPr lang="en-US" sz="2400" dirty="0" smtClean="0"/>
              <a:t>       Acute </a:t>
            </a:r>
            <a:r>
              <a:rPr lang="en-US" sz="2400" dirty="0"/>
              <a:t>non-ST segment elevation myocardial </a:t>
            </a:r>
            <a:r>
              <a:rPr lang="en-US" sz="2400" dirty="0" smtClean="0"/>
              <a:t>infarction</a:t>
            </a:r>
          </a:p>
          <a:p>
            <a:pPr marL="1828800" lvl="4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121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V2 - Preferred and Synonym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Different terms for same code. Each has own Term code.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G30</a:t>
            </a:r>
            <a:r>
              <a:rPr lang="en-US" dirty="0"/>
              <a:t>.. </a:t>
            </a:r>
            <a:r>
              <a:rPr lang="en-US" dirty="0" smtClean="0"/>
              <a:t>00    Acute </a:t>
            </a:r>
            <a:r>
              <a:rPr lang="en-US" dirty="0"/>
              <a:t>myocardial </a:t>
            </a:r>
            <a:r>
              <a:rPr lang="en-US" dirty="0" smtClean="0"/>
              <a:t>infarction           - </a:t>
            </a:r>
            <a:r>
              <a:rPr lang="en-US" dirty="0"/>
              <a:t>Preferred Term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G30</a:t>
            </a:r>
            <a:r>
              <a:rPr lang="en-US" dirty="0"/>
              <a:t>.. 11 </a:t>
            </a:r>
            <a:r>
              <a:rPr lang="en-US" dirty="0" smtClean="0"/>
              <a:t>   Attack </a:t>
            </a:r>
            <a:r>
              <a:rPr lang="en-US" dirty="0"/>
              <a:t>- Heart </a:t>
            </a:r>
            <a:r>
              <a:rPr lang="en-US" dirty="0" smtClean="0"/>
              <a:t>                                 -  Synonym </a:t>
            </a:r>
          </a:p>
          <a:p>
            <a:pPr marL="0" indent="0">
              <a:buNone/>
            </a:pPr>
            <a:r>
              <a:rPr lang="en-US" dirty="0" smtClean="0"/>
              <a:t>G30</a:t>
            </a:r>
            <a:r>
              <a:rPr lang="en-US" dirty="0"/>
              <a:t>.. 12 </a:t>
            </a:r>
            <a:r>
              <a:rPr lang="en-US" dirty="0" smtClean="0"/>
              <a:t>   Coronary </a:t>
            </a:r>
            <a:r>
              <a:rPr lang="en-US" dirty="0"/>
              <a:t>Thrombosis </a:t>
            </a:r>
            <a:r>
              <a:rPr lang="en-US" dirty="0" smtClean="0"/>
              <a:t>                     - Synonym </a:t>
            </a:r>
          </a:p>
          <a:p>
            <a:pPr marL="0" indent="0">
              <a:buNone/>
            </a:pPr>
            <a:r>
              <a:rPr lang="en-US" dirty="0" smtClean="0"/>
              <a:t>G30</a:t>
            </a:r>
            <a:r>
              <a:rPr lang="en-US" dirty="0"/>
              <a:t>.. 14 </a:t>
            </a:r>
            <a:r>
              <a:rPr lang="en-US" dirty="0" smtClean="0"/>
              <a:t>   Heart </a:t>
            </a:r>
            <a:r>
              <a:rPr lang="en-US" dirty="0"/>
              <a:t>attack </a:t>
            </a:r>
            <a:r>
              <a:rPr lang="en-US" dirty="0" smtClean="0"/>
              <a:t>                                     - Synonym </a:t>
            </a:r>
          </a:p>
          <a:p>
            <a:pPr marL="0" indent="0">
              <a:buNone/>
            </a:pPr>
            <a:r>
              <a:rPr lang="en-US" dirty="0" smtClean="0"/>
              <a:t>G30</a:t>
            </a:r>
            <a:r>
              <a:rPr lang="en-US" dirty="0"/>
              <a:t>.. 15 </a:t>
            </a:r>
            <a:r>
              <a:rPr lang="en-US" dirty="0" smtClean="0"/>
              <a:t>   MI </a:t>
            </a:r>
            <a:r>
              <a:rPr lang="en-US" dirty="0"/>
              <a:t>- Acute Myocardial </a:t>
            </a:r>
            <a:r>
              <a:rPr lang="en-US" dirty="0" smtClean="0"/>
              <a:t>Infarction  - Synonym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81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- Abbreviations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8282"/>
            <a:ext cx="10515600" cy="37936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NOS </a:t>
            </a:r>
            <a:r>
              <a:rPr lang="mr-IN" dirty="0" smtClean="0"/>
              <a:t>–</a:t>
            </a:r>
            <a:r>
              <a:rPr lang="en-US" dirty="0" smtClean="0"/>
              <a:t> Not Otherwise Specified (use when nothing more specific available or wanted)</a:t>
            </a:r>
          </a:p>
          <a:p>
            <a:r>
              <a:rPr lang="en-US" dirty="0" smtClean="0"/>
              <a:t>NEC </a:t>
            </a:r>
            <a:r>
              <a:rPr lang="mr-IN" dirty="0" smtClean="0"/>
              <a:t>–</a:t>
            </a:r>
            <a:r>
              <a:rPr lang="en-US" dirty="0" smtClean="0"/>
              <a:t> Not Elsewhere Specified - </a:t>
            </a:r>
          </a:p>
          <a:p>
            <a:r>
              <a:rPr lang="en-US" dirty="0" smtClean="0"/>
              <a:t>Chapter R </a:t>
            </a:r>
            <a:r>
              <a:rPr lang="mr-IN" dirty="0" smtClean="0"/>
              <a:t>–</a:t>
            </a:r>
            <a:r>
              <a:rPr lang="en-US" dirty="0" smtClean="0"/>
              <a:t> [D] terms </a:t>
            </a:r>
            <a:r>
              <a:rPr lang="mr-IN" dirty="0" smtClean="0"/>
              <a:t>–</a:t>
            </a:r>
            <a:r>
              <a:rPr lang="en-US" dirty="0" smtClean="0"/>
              <a:t> ‘Symptoms Signs and ill-defined conditions’. Coding a symptoms as a Disorder</a:t>
            </a:r>
          </a:p>
          <a:p>
            <a:r>
              <a:rPr lang="en-US" dirty="0" smtClean="0"/>
              <a:t>[SO]  - Site of. Under 7N</a:t>
            </a:r>
            <a:r>
              <a:rPr lang="mr-IN" dirty="0" smtClean="0"/>
              <a:t>…</a:t>
            </a:r>
            <a:r>
              <a:rPr lang="en-GB" dirty="0" smtClean="0"/>
              <a:t>but doesn’t describe an actual procedure</a:t>
            </a:r>
          </a:p>
          <a:p>
            <a:r>
              <a:rPr lang="en-GB" dirty="0" smtClean="0"/>
              <a:t>[M] </a:t>
            </a:r>
            <a:r>
              <a:rPr lang="mr-IN" dirty="0" smtClean="0"/>
              <a:t>–</a:t>
            </a:r>
            <a:r>
              <a:rPr lang="en-GB" dirty="0" smtClean="0"/>
              <a:t> Morphology of Neoplasms. Codes start BB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en-GB" dirty="0" smtClean="0"/>
              <a:t>H/O </a:t>
            </a:r>
            <a:r>
              <a:rPr lang="mr-IN" dirty="0" smtClean="0"/>
              <a:t>–</a:t>
            </a:r>
            <a:r>
              <a:rPr lang="en-GB" dirty="0" smtClean="0"/>
              <a:t> past medical history. In 14</a:t>
            </a:r>
            <a:r>
              <a:rPr lang="mr-IN" dirty="0" smtClean="0"/>
              <a:t>…</a:t>
            </a:r>
            <a:r>
              <a:rPr lang="en-GB" dirty="0" smtClean="0"/>
              <a:t> Chapter but not a diagnostic code.</a:t>
            </a:r>
          </a:p>
          <a:p>
            <a:r>
              <a:rPr lang="en-GB" dirty="0" smtClean="0"/>
              <a:t>FH </a:t>
            </a:r>
            <a:r>
              <a:rPr lang="mr-IN" dirty="0" smtClean="0"/>
              <a:t>–</a:t>
            </a:r>
            <a:r>
              <a:rPr lang="en-GB" dirty="0" smtClean="0"/>
              <a:t> Family History of</a:t>
            </a:r>
            <a:r>
              <a:rPr lang="mr-IN" dirty="0" smtClean="0"/>
              <a:t>…</a:t>
            </a:r>
            <a:r>
              <a:rPr lang="en-GB" dirty="0" smtClean="0"/>
              <a:t>   Chapter 12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en-GB" dirty="0" smtClean="0"/>
              <a:t>[X] </a:t>
            </a:r>
            <a:r>
              <a:rPr lang="mr-IN" dirty="0" smtClean="0"/>
              <a:t>–</a:t>
            </a:r>
            <a:r>
              <a:rPr lang="en-GB" dirty="0" smtClean="0"/>
              <a:t> Indicates code has an equivalent code in ICD10. Usually in </a:t>
            </a:r>
            <a:r>
              <a:rPr lang="en-GB" dirty="0" err="1" smtClean="0"/>
              <a:t>Eu</a:t>
            </a:r>
            <a:r>
              <a:rPr lang="mr-IN" dirty="0" smtClean="0"/>
              <a:t>…</a:t>
            </a:r>
            <a:r>
              <a:rPr lang="en-GB" dirty="0" smtClean="0"/>
              <a:t> Mental and behavioural disorders.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366095"/>
      </p:ext>
    </p:extLst>
  </p:cSld>
  <p:clrMapOvr>
    <a:masterClrMapping/>
  </p:clrMapOvr>
</p:sld>
</file>

<file path=ppt/theme/theme1.xml><?xml version="1.0" encoding="utf-8"?>
<a:theme xmlns:a="http://schemas.openxmlformats.org/drawingml/2006/main" name="scimp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scimp template</Template>
  <TotalTime>1532</TotalTime>
  <Words>1079</Words>
  <Application>Microsoft Macintosh PowerPoint</Application>
  <PresentationFormat>Widescreen</PresentationFormat>
  <Paragraphs>200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Calibri Light</vt:lpstr>
      <vt:lpstr>Calibri,Bold</vt:lpstr>
      <vt:lpstr>Calibri,BoldItalic</vt:lpstr>
      <vt:lpstr>Mangal</vt:lpstr>
      <vt:lpstr>Arial</vt:lpstr>
      <vt:lpstr>Calibri</vt:lpstr>
      <vt:lpstr>scimp template</vt:lpstr>
      <vt:lpstr>Clinical Coding An Introduction </vt:lpstr>
      <vt:lpstr>Terminologies – a variety</vt:lpstr>
      <vt:lpstr>Read – a history</vt:lpstr>
      <vt:lpstr>Read – a history</vt:lpstr>
      <vt:lpstr>READ V2</vt:lpstr>
      <vt:lpstr>Read Codes</vt:lpstr>
      <vt:lpstr>Read V2 Heirarchical</vt:lpstr>
      <vt:lpstr>Read V2 - Preferred and Synonym terms</vt:lpstr>
      <vt:lpstr>Read - Abbreviations</vt:lpstr>
      <vt:lpstr>Read V2 - Issues</vt:lpstr>
      <vt:lpstr>Read V2 Issues</vt:lpstr>
      <vt:lpstr>Read V2 Issues</vt:lpstr>
      <vt:lpstr>Snomed- CT stands for</vt:lpstr>
      <vt:lpstr>Snomed-CT  about</vt:lpstr>
      <vt:lpstr>Snomed-CT about</vt:lpstr>
      <vt:lpstr>PowerPoint Presentation</vt:lpstr>
      <vt:lpstr>Concepts</vt:lpstr>
      <vt:lpstr>PowerPoint Presentation</vt:lpstr>
      <vt:lpstr>PowerPoint Presentation</vt:lpstr>
      <vt:lpstr>Attributes (Relationship Types)</vt:lpstr>
      <vt:lpstr>PowerPoint Presentation</vt:lpstr>
      <vt:lpstr>Identifiers</vt:lpstr>
      <vt:lpstr>Descriptions</vt:lpstr>
      <vt:lpstr>PowerPoint Presentation</vt:lpstr>
      <vt:lpstr>PowerPoint Presentation</vt:lpstr>
      <vt:lpstr>More Information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SNOMEDCT SCIMP</dc:title>
  <dc:creator>Dr Paul Miller</dc:creator>
  <cp:lastModifiedBy>Karen Shaw</cp:lastModifiedBy>
  <cp:revision>89</cp:revision>
  <dcterms:created xsi:type="dcterms:W3CDTF">2015-10-22T12:14:20Z</dcterms:created>
  <dcterms:modified xsi:type="dcterms:W3CDTF">2018-02-28T20:31:18Z</dcterms:modified>
</cp:coreProperties>
</file>