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75" r:id="rId3"/>
    <p:sldId id="276" r:id="rId4"/>
    <p:sldId id="321" r:id="rId5"/>
    <p:sldId id="278" r:id="rId6"/>
    <p:sldId id="309" r:id="rId7"/>
    <p:sldId id="283" r:id="rId8"/>
    <p:sldId id="310" r:id="rId9"/>
    <p:sldId id="282" r:id="rId10"/>
    <p:sldId id="280" r:id="rId11"/>
    <p:sldId id="295" r:id="rId12"/>
    <p:sldId id="286" r:id="rId13"/>
    <p:sldId id="297" r:id="rId14"/>
    <p:sldId id="312" r:id="rId15"/>
    <p:sldId id="324" r:id="rId16"/>
    <p:sldId id="311" r:id="rId17"/>
    <p:sldId id="284" r:id="rId18"/>
    <p:sldId id="290" r:id="rId19"/>
    <p:sldId id="291" r:id="rId20"/>
    <p:sldId id="313" r:id="rId21"/>
    <p:sldId id="314" r:id="rId22"/>
    <p:sldId id="315" r:id="rId23"/>
    <p:sldId id="317" r:id="rId24"/>
    <p:sldId id="325" r:id="rId25"/>
    <p:sldId id="320" r:id="rId26"/>
    <p:sldId id="323" r:id="rId27"/>
    <p:sldId id="318" r:id="rId28"/>
    <p:sldId id="298" r:id="rId29"/>
    <p:sldId id="279" r:id="rId30"/>
    <p:sldId id="292" r:id="rId31"/>
    <p:sldId id="277" r:id="rId32"/>
    <p:sldId id="300" r:id="rId33"/>
    <p:sldId id="301" r:id="rId34"/>
    <p:sldId id="296" r:id="rId35"/>
    <p:sldId id="285" r:id="rId36"/>
    <p:sldId id="293" r:id="rId37"/>
    <p:sldId id="302" r:id="rId38"/>
    <p:sldId id="303" r:id="rId39"/>
    <p:sldId id="304" r:id="rId40"/>
    <p:sldId id="305" r:id="rId41"/>
    <p:sldId id="306" r:id="rId42"/>
    <p:sldId id="307" r:id="rId43"/>
    <p:sldId id="308" r:id="rId44"/>
    <p:sldId id="299" r:id="rId45"/>
    <p:sldId id="289" r:id="rId46"/>
    <p:sldId id="288" r:id="rId47"/>
    <p:sldId id="257" r:id="rId48"/>
    <p:sldId id="274" r:id="rId49"/>
    <p:sldId id="273" r:id="rId50"/>
    <p:sldId id="262" r:id="rId51"/>
    <p:sldId id="263" r:id="rId52"/>
    <p:sldId id="264" r:id="rId53"/>
    <p:sldId id="265" r:id="rId54"/>
    <p:sldId id="266" r:id="rId55"/>
    <p:sldId id="267" r:id="rId56"/>
    <p:sldId id="268" r:id="rId57"/>
    <p:sldId id="269" r:id="rId58"/>
    <p:sldId id="270" r:id="rId59"/>
    <p:sldId id="271" r:id="rId60"/>
    <p:sldId id="272" r:id="rId61"/>
    <p:sldId id="258" r:id="rId62"/>
    <p:sldId id="259" r:id="rId63"/>
    <p:sldId id="260" r:id="rId64"/>
    <p:sldId id="294" r:id="rId65"/>
    <p:sldId id="281" r:id="rId66"/>
    <p:sldId id="287" r:id="rId67"/>
    <p:sldId id="316" r:id="rId68"/>
    <p:sldId id="322"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71600" autoAdjust="0"/>
  </p:normalViewPr>
  <p:slideViewPr>
    <p:cSldViewPr>
      <p:cViewPr varScale="1">
        <p:scale>
          <a:sx n="63" d="100"/>
          <a:sy n="63" d="100"/>
        </p:scale>
        <p:origin x="-1445" y="-58"/>
      </p:cViewPr>
      <p:guideLst>
        <p:guide orient="horz" pos="2160"/>
        <p:guide pos="2880"/>
      </p:guideLst>
    </p:cSldViewPr>
  </p:slideViewPr>
  <p:outlineViewPr>
    <p:cViewPr>
      <p:scale>
        <a:sx n="33" d="100"/>
        <a:sy n="33" d="100"/>
      </p:scale>
      <p:origin x="0" y="1651"/>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C222C3-B9F0-422D-849F-8C90EE7CF5CD}" type="doc">
      <dgm:prSet loTypeId="urn:microsoft.com/office/officeart/2005/8/layout/hierarchy2" loCatId="hierarchy" qsTypeId="urn:microsoft.com/office/officeart/2005/8/quickstyle/simple2" qsCatId="simple" csTypeId="urn:microsoft.com/office/officeart/2005/8/colors/accent2_2" csCatId="accent2" phldr="1"/>
      <dgm:spPr/>
      <dgm:t>
        <a:bodyPr/>
        <a:lstStyle/>
        <a:p>
          <a:endParaRPr lang="en-GB"/>
        </a:p>
      </dgm:t>
    </dgm:pt>
    <dgm:pt modelId="{8E331948-40FB-4C41-A6EC-6CF000F963FA}">
      <dgm:prSet phldrT="[Text]"/>
      <dgm:spPr>
        <a:solidFill>
          <a:schemeClr val="accent4"/>
        </a:solidFill>
      </dgm:spPr>
      <dgm:t>
        <a:bodyPr/>
        <a:lstStyle/>
        <a:p>
          <a:r>
            <a:rPr lang="en-GB" dirty="0" smtClean="0"/>
            <a:t>SAS</a:t>
          </a:r>
          <a:endParaRPr lang="en-GB" dirty="0"/>
        </a:p>
      </dgm:t>
    </dgm:pt>
    <dgm:pt modelId="{6A9EB3E0-5C3E-4B6B-A351-AE168147ED7F}" type="parTrans" cxnId="{0C245087-FA71-421D-B96C-4255E6CFAE2C}">
      <dgm:prSet/>
      <dgm:spPr/>
      <dgm:t>
        <a:bodyPr/>
        <a:lstStyle/>
        <a:p>
          <a:endParaRPr lang="en-GB"/>
        </a:p>
      </dgm:t>
    </dgm:pt>
    <dgm:pt modelId="{1A33B921-F4E4-42D9-B802-C073A63227D7}" type="sibTrans" cxnId="{0C245087-FA71-421D-B96C-4255E6CFAE2C}">
      <dgm:prSet/>
      <dgm:spPr/>
      <dgm:t>
        <a:bodyPr/>
        <a:lstStyle/>
        <a:p>
          <a:endParaRPr lang="en-GB"/>
        </a:p>
      </dgm:t>
    </dgm:pt>
    <dgm:pt modelId="{19AC6CC3-2724-4B19-AB3B-B9297C0BEC29}">
      <dgm:prSet phldrT="[Text]"/>
      <dgm:spPr>
        <a:solidFill>
          <a:schemeClr val="accent4"/>
        </a:solidFill>
      </dgm:spPr>
      <dgm:t>
        <a:bodyPr/>
        <a:lstStyle/>
        <a:p>
          <a:r>
            <a:rPr lang="en-GB" dirty="0" smtClean="0"/>
            <a:t>NHS24</a:t>
          </a:r>
          <a:endParaRPr lang="en-GB" dirty="0"/>
        </a:p>
      </dgm:t>
    </dgm:pt>
    <dgm:pt modelId="{E28C5BF1-9938-43E3-A3D5-A6797F640878}" type="parTrans" cxnId="{8800B5EF-8373-40EE-92A4-B12FA2D1EEBC}">
      <dgm:prSet/>
      <dgm:spPr/>
      <dgm:t>
        <a:bodyPr/>
        <a:lstStyle/>
        <a:p>
          <a:endParaRPr lang="en-GB"/>
        </a:p>
      </dgm:t>
    </dgm:pt>
    <dgm:pt modelId="{28007EEC-5657-42EC-9D39-B97E0E2A8A09}" type="sibTrans" cxnId="{8800B5EF-8373-40EE-92A4-B12FA2D1EEBC}">
      <dgm:prSet/>
      <dgm:spPr/>
      <dgm:t>
        <a:bodyPr/>
        <a:lstStyle/>
        <a:p>
          <a:endParaRPr lang="en-GB"/>
        </a:p>
      </dgm:t>
    </dgm:pt>
    <dgm:pt modelId="{04E01E1F-FB9C-4C9A-8663-E9786C2ED2CD}">
      <dgm:prSet phldrT="[Text]"/>
      <dgm:spPr/>
      <dgm:t>
        <a:bodyPr/>
        <a:lstStyle/>
        <a:p>
          <a:r>
            <a:rPr lang="en-GB" dirty="0" smtClean="0"/>
            <a:t>SCI Gateway</a:t>
          </a:r>
          <a:endParaRPr lang="en-GB" dirty="0"/>
        </a:p>
      </dgm:t>
    </dgm:pt>
    <dgm:pt modelId="{AD985CC1-2CB5-4A10-A874-404F6D488607}" type="parTrans" cxnId="{E79F8C5D-9D92-4869-BDC9-0541C79E284B}">
      <dgm:prSet/>
      <dgm:spPr/>
      <dgm:t>
        <a:bodyPr/>
        <a:lstStyle/>
        <a:p>
          <a:endParaRPr lang="en-GB"/>
        </a:p>
      </dgm:t>
    </dgm:pt>
    <dgm:pt modelId="{8AD686E4-9906-4628-95DD-E0B0DAB74C60}" type="sibTrans" cxnId="{E79F8C5D-9D92-4869-BDC9-0541C79E284B}">
      <dgm:prSet/>
      <dgm:spPr/>
      <dgm:t>
        <a:bodyPr/>
        <a:lstStyle/>
        <a:p>
          <a:endParaRPr lang="en-GB"/>
        </a:p>
      </dgm:t>
    </dgm:pt>
    <dgm:pt modelId="{3D9F88DE-3132-49E5-B49D-6BA2B1A89E59}">
      <dgm:prSet phldrT="[Text]"/>
      <dgm:spPr/>
      <dgm:t>
        <a:bodyPr/>
        <a:lstStyle/>
        <a:p>
          <a:r>
            <a:rPr lang="en-GB" dirty="0" smtClean="0"/>
            <a:t>Hospitals</a:t>
          </a:r>
          <a:endParaRPr lang="en-GB" dirty="0"/>
        </a:p>
      </dgm:t>
    </dgm:pt>
    <dgm:pt modelId="{CB6B9475-DFEC-48AB-B16B-8E2AA7E176B8}" type="parTrans" cxnId="{ABB14024-2F4A-4E95-9FD7-566C3BEB19D9}">
      <dgm:prSet/>
      <dgm:spPr/>
      <dgm:t>
        <a:bodyPr/>
        <a:lstStyle/>
        <a:p>
          <a:endParaRPr lang="en-GB"/>
        </a:p>
      </dgm:t>
    </dgm:pt>
    <dgm:pt modelId="{4DD765D5-12BA-4107-9609-61CB2F34F2F2}" type="sibTrans" cxnId="{ABB14024-2F4A-4E95-9FD7-566C3BEB19D9}">
      <dgm:prSet/>
      <dgm:spPr/>
      <dgm:t>
        <a:bodyPr/>
        <a:lstStyle/>
        <a:p>
          <a:endParaRPr lang="en-GB"/>
        </a:p>
      </dgm:t>
    </dgm:pt>
    <dgm:pt modelId="{953B6A54-70C8-4AC5-9DA7-15FE4DA9B3A9}">
      <dgm:prSet/>
      <dgm:spPr/>
      <dgm:t>
        <a:bodyPr/>
        <a:lstStyle/>
        <a:p>
          <a:r>
            <a:rPr lang="en-GB" dirty="0" err="1" smtClean="0"/>
            <a:t>ePharmacy</a:t>
          </a:r>
          <a:endParaRPr lang="en-GB" dirty="0"/>
        </a:p>
      </dgm:t>
    </dgm:pt>
    <dgm:pt modelId="{F9BC1B45-8311-42BC-826D-1686AB60668D}" type="parTrans" cxnId="{DC9810E9-DE46-46A1-8AFB-9748DC41CB5C}">
      <dgm:prSet/>
      <dgm:spPr/>
      <dgm:t>
        <a:bodyPr/>
        <a:lstStyle/>
        <a:p>
          <a:endParaRPr lang="en-GB"/>
        </a:p>
      </dgm:t>
    </dgm:pt>
    <dgm:pt modelId="{17321645-8BF6-4666-992B-D0D8E4747F18}" type="sibTrans" cxnId="{DC9810E9-DE46-46A1-8AFB-9748DC41CB5C}">
      <dgm:prSet/>
      <dgm:spPr/>
      <dgm:t>
        <a:bodyPr/>
        <a:lstStyle/>
        <a:p>
          <a:endParaRPr lang="en-GB"/>
        </a:p>
      </dgm:t>
    </dgm:pt>
    <dgm:pt modelId="{C869E5C1-17E1-4AC6-B651-B9D85F262C93}">
      <dgm:prSet/>
      <dgm:spPr>
        <a:solidFill>
          <a:schemeClr val="accent4"/>
        </a:solidFill>
      </dgm:spPr>
      <dgm:t>
        <a:bodyPr/>
        <a:lstStyle/>
        <a:p>
          <a:r>
            <a:rPr lang="en-GB" dirty="0" smtClean="0"/>
            <a:t>OOH - </a:t>
          </a:r>
          <a:r>
            <a:rPr lang="en-GB" dirty="0" err="1" smtClean="0"/>
            <a:t>Adastra</a:t>
          </a:r>
          <a:endParaRPr lang="en-GB" dirty="0" smtClean="0"/>
        </a:p>
      </dgm:t>
    </dgm:pt>
    <dgm:pt modelId="{EFDCB21A-CB47-4B6B-A947-056FA9CF2E30}" type="parTrans" cxnId="{9CD32826-E6F6-46ED-9707-EDFA80C7B92C}">
      <dgm:prSet/>
      <dgm:spPr/>
      <dgm:t>
        <a:bodyPr/>
        <a:lstStyle/>
        <a:p>
          <a:endParaRPr lang="en-GB"/>
        </a:p>
      </dgm:t>
    </dgm:pt>
    <dgm:pt modelId="{354E5F5E-D694-410C-93C5-08D09CD98B75}" type="sibTrans" cxnId="{9CD32826-E6F6-46ED-9707-EDFA80C7B92C}">
      <dgm:prSet/>
      <dgm:spPr/>
      <dgm:t>
        <a:bodyPr/>
        <a:lstStyle/>
        <a:p>
          <a:endParaRPr lang="en-GB"/>
        </a:p>
      </dgm:t>
    </dgm:pt>
    <dgm:pt modelId="{D8A59400-09BB-4AC8-8864-E808825FF25A}">
      <dgm:prSet/>
      <dgm:spPr>
        <a:solidFill>
          <a:schemeClr val="accent4"/>
        </a:solidFill>
      </dgm:spPr>
      <dgm:t>
        <a:bodyPr/>
        <a:lstStyle/>
        <a:p>
          <a:r>
            <a:rPr lang="en-GB" dirty="0" smtClean="0"/>
            <a:t>Portals</a:t>
          </a:r>
          <a:endParaRPr lang="en-GB" dirty="0"/>
        </a:p>
      </dgm:t>
    </dgm:pt>
    <dgm:pt modelId="{E7231446-7CC8-42AE-8E70-B082C5958067}" type="parTrans" cxnId="{BA80B05D-B682-45F2-B775-5D48225FB271}">
      <dgm:prSet/>
      <dgm:spPr/>
      <dgm:t>
        <a:bodyPr/>
        <a:lstStyle/>
        <a:p>
          <a:endParaRPr lang="en-GB"/>
        </a:p>
      </dgm:t>
    </dgm:pt>
    <dgm:pt modelId="{FE5A3D04-6DE9-409D-8B77-40D3E77A6FDE}" type="sibTrans" cxnId="{BA80B05D-B682-45F2-B775-5D48225FB271}">
      <dgm:prSet/>
      <dgm:spPr/>
      <dgm:t>
        <a:bodyPr/>
        <a:lstStyle/>
        <a:p>
          <a:endParaRPr lang="en-GB"/>
        </a:p>
      </dgm:t>
    </dgm:pt>
    <dgm:pt modelId="{40892B65-6E1B-4BFD-BF72-C01A5842A691}">
      <dgm:prSet/>
      <dgm:spPr/>
      <dgm:t>
        <a:bodyPr/>
        <a:lstStyle/>
        <a:p>
          <a:r>
            <a:rPr lang="en-GB" dirty="0" smtClean="0"/>
            <a:t>Community Pharmacies</a:t>
          </a:r>
          <a:endParaRPr lang="en-GB" dirty="0"/>
        </a:p>
      </dgm:t>
    </dgm:pt>
    <dgm:pt modelId="{725C5534-E650-44FE-9F78-C92C9C3A3C2A}" type="parTrans" cxnId="{2FFE7304-14AE-41DA-A4FB-70C2DEDEB76C}">
      <dgm:prSet/>
      <dgm:spPr/>
      <dgm:t>
        <a:bodyPr/>
        <a:lstStyle/>
        <a:p>
          <a:endParaRPr lang="en-GB"/>
        </a:p>
      </dgm:t>
    </dgm:pt>
    <dgm:pt modelId="{876ED7B2-87F6-4910-888A-A3782E6B1E73}" type="sibTrans" cxnId="{2FFE7304-14AE-41DA-A4FB-70C2DEDEB76C}">
      <dgm:prSet/>
      <dgm:spPr/>
      <dgm:t>
        <a:bodyPr/>
        <a:lstStyle/>
        <a:p>
          <a:endParaRPr lang="en-GB"/>
        </a:p>
      </dgm:t>
    </dgm:pt>
    <dgm:pt modelId="{4AA0F1DF-8631-4DDF-B5B0-BBB262AFB301}">
      <dgm:prSet/>
      <dgm:spPr/>
      <dgm:t>
        <a:bodyPr/>
        <a:lstStyle/>
        <a:p>
          <a:r>
            <a:rPr lang="en-GB" dirty="0" smtClean="0"/>
            <a:t>PSD</a:t>
          </a:r>
          <a:endParaRPr lang="en-GB" dirty="0"/>
        </a:p>
      </dgm:t>
    </dgm:pt>
    <dgm:pt modelId="{396B117B-0028-4E98-86A7-B0789C36607F}" type="parTrans" cxnId="{287121FD-D556-4142-9248-ADAF8AD6D53E}">
      <dgm:prSet/>
      <dgm:spPr/>
      <dgm:t>
        <a:bodyPr/>
        <a:lstStyle/>
        <a:p>
          <a:endParaRPr lang="en-GB"/>
        </a:p>
      </dgm:t>
    </dgm:pt>
    <dgm:pt modelId="{CDE73068-DCD8-4577-BC6E-02CEFB31EC7C}" type="sibTrans" cxnId="{287121FD-D556-4142-9248-ADAF8AD6D53E}">
      <dgm:prSet/>
      <dgm:spPr/>
      <dgm:t>
        <a:bodyPr/>
        <a:lstStyle/>
        <a:p>
          <a:endParaRPr lang="en-GB"/>
        </a:p>
      </dgm:t>
    </dgm:pt>
    <dgm:pt modelId="{E2779201-1E95-41D2-AD9E-D344982E0C91}">
      <dgm:prSet phldrT="[Text]"/>
      <dgm:spPr>
        <a:solidFill>
          <a:schemeClr val="accent4"/>
        </a:solidFill>
      </dgm:spPr>
      <dgm:t>
        <a:bodyPr/>
        <a:lstStyle/>
        <a:p>
          <a:r>
            <a:rPr lang="en-GB" dirty="0" smtClean="0"/>
            <a:t>ECS / KIS</a:t>
          </a:r>
          <a:endParaRPr lang="en-GB" dirty="0"/>
        </a:p>
      </dgm:t>
    </dgm:pt>
    <dgm:pt modelId="{AC9132BB-9D8E-4213-8753-ABA71FC73C8B}" type="sibTrans" cxnId="{6A30C4B3-CC2C-486D-BB25-8E804B66E0CB}">
      <dgm:prSet/>
      <dgm:spPr/>
      <dgm:t>
        <a:bodyPr/>
        <a:lstStyle/>
        <a:p>
          <a:endParaRPr lang="en-GB"/>
        </a:p>
      </dgm:t>
    </dgm:pt>
    <dgm:pt modelId="{798C24AE-A300-41D0-A54E-64CABF25CE03}" type="parTrans" cxnId="{6A30C4B3-CC2C-486D-BB25-8E804B66E0CB}">
      <dgm:prSet/>
      <dgm:spPr/>
      <dgm:t>
        <a:bodyPr/>
        <a:lstStyle/>
        <a:p>
          <a:endParaRPr lang="en-GB"/>
        </a:p>
      </dgm:t>
    </dgm:pt>
    <dgm:pt modelId="{06712B8A-1660-43E7-98D5-E256672CFC14}">
      <dgm:prSet phldrT="[Text]" phldr="1"/>
      <dgm:spPr/>
      <dgm:t>
        <a:bodyPr/>
        <a:lstStyle/>
        <a:p>
          <a:endParaRPr lang="en-GB" dirty="0"/>
        </a:p>
      </dgm:t>
    </dgm:pt>
    <dgm:pt modelId="{6D7E718F-5F2E-4022-BADE-C34D1856BA65}" type="sibTrans" cxnId="{C4529222-B819-4EAC-A1C1-9F32DD983876}">
      <dgm:prSet/>
      <dgm:spPr/>
      <dgm:t>
        <a:bodyPr/>
        <a:lstStyle/>
        <a:p>
          <a:endParaRPr lang="en-GB"/>
        </a:p>
      </dgm:t>
    </dgm:pt>
    <dgm:pt modelId="{520AE655-C693-47E0-9770-96A7B37E0591}" type="parTrans" cxnId="{C4529222-B819-4EAC-A1C1-9F32DD983876}">
      <dgm:prSet/>
      <dgm:spPr/>
      <dgm:t>
        <a:bodyPr/>
        <a:lstStyle/>
        <a:p>
          <a:endParaRPr lang="en-GB"/>
        </a:p>
      </dgm:t>
    </dgm:pt>
    <dgm:pt modelId="{9D4F42F8-1C8B-4D6A-968E-1E1404CA81F3}" type="pres">
      <dgm:prSet presAssocID="{2FC222C3-B9F0-422D-849F-8C90EE7CF5CD}" presName="diagram" presStyleCnt="0">
        <dgm:presLayoutVars>
          <dgm:chPref val="1"/>
          <dgm:dir/>
          <dgm:animOne val="branch"/>
          <dgm:animLvl val="lvl"/>
          <dgm:resizeHandles val="exact"/>
        </dgm:presLayoutVars>
      </dgm:prSet>
      <dgm:spPr/>
      <dgm:t>
        <a:bodyPr/>
        <a:lstStyle/>
        <a:p>
          <a:endParaRPr lang="en-GB"/>
        </a:p>
      </dgm:t>
    </dgm:pt>
    <dgm:pt modelId="{3AFD5C9E-E9C1-4458-871C-F52177EC11CA}" type="pres">
      <dgm:prSet presAssocID="{06712B8A-1660-43E7-98D5-E256672CFC14}" presName="root1" presStyleCnt="0"/>
      <dgm:spPr/>
    </dgm:pt>
    <dgm:pt modelId="{1EC7C39D-3316-4AEF-946A-A47DDDB23A0B}" type="pres">
      <dgm:prSet presAssocID="{06712B8A-1660-43E7-98D5-E256672CFC14}" presName="LevelOneTextNode" presStyleLbl="node0" presStyleIdx="0" presStyleCnt="1" custLinFactNeighborX="-99" custLinFactNeighborY="-16646">
        <dgm:presLayoutVars>
          <dgm:chPref val="3"/>
        </dgm:presLayoutVars>
      </dgm:prSet>
      <dgm:spPr/>
      <dgm:t>
        <a:bodyPr/>
        <a:lstStyle/>
        <a:p>
          <a:endParaRPr lang="en-GB"/>
        </a:p>
      </dgm:t>
    </dgm:pt>
    <dgm:pt modelId="{C83D6B0B-2B23-4F4E-84BC-3E0A64EF40DF}" type="pres">
      <dgm:prSet presAssocID="{06712B8A-1660-43E7-98D5-E256672CFC14}" presName="level2hierChild" presStyleCnt="0"/>
      <dgm:spPr/>
    </dgm:pt>
    <dgm:pt modelId="{7B90D20F-0D67-4B2B-A81D-59F253B71C9D}" type="pres">
      <dgm:prSet presAssocID="{798C24AE-A300-41D0-A54E-64CABF25CE03}" presName="conn2-1" presStyleLbl="parChTrans1D2" presStyleIdx="0" presStyleCnt="3"/>
      <dgm:spPr/>
      <dgm:t>
        <a:bodyPr/>
        <a:lstStyle/>
        <a:p>
          <a:endParaRPr lang="en-GB"/>
        </a:p>
      </dgm:t>
    </dgm:pt>
    <dgm:pt modelId="{435A0800-22C2-4200-9210-F3D5CF84E909}" type="pres">
      <dgm:prSet presAssocID="{798C24AE-A300-41D0-A54E-64CABF25CE03}" presName="connTx" presStyleLbl="parChTrans1D2" presStyleIdx="0" presStyleCnt="3"/>
      <dgm:spPr/>
      <dgm:t>
        <a:bodyPr/>
        <a:lstStyle/>
        <a:p>
          <a:endParaRPr lang="en-GB"/>
        </a:p>
      </dgm:t>
    </dgm:pt>
    <dgm:pt modelId="{4D957E51-F193-4BE0-8E94-F83FB8FF7FF5}" type="pres">
      <dgm:prSet presAssocID="{E2779201-1E95-41D2-AD9E-D344982E0C91}" presName="root2" presStyleCnt="0"/>
      <dgm:spPr/>
    </dgm:pt>
    <dgm:pt modelId="{0B163F22-B9E9-4938-A5CB-BEAA26838387}" type="pres">
      <dgm:prSet presAssocID="{E2779201-1E95-41D2-AD9E-D344982E0C91}" presName="LevelTwoTextNode" presStyleLbl="node2" presStyleIdx="0" presStyleCnt="3">
        <dgm:presLayoutVars>
          <dgm:chPref val="3"/>
        </dgm:presLayoutVars>
      </dgm:prSet>
      <dgm:spPr/>
      <dgm:t>
        <a:bodyPr/>
        <a:lstStyle/>
        <a:p>
          <a:endParaRPr lang="en-GB"/>
        </a:p>
      </dgm:t>
    </dgm:pt>
    <dgm:pt modelId="{1106AD98-E2D8-4E47-AAFB-DCC97955D9F9}" type="pres">
      <dgm:prSet presAssocID="{E2779201-1E95-41D2-AD9E-D344982E0C91}" presName="level3hierChild" presStyleCnt="0"/>
      <dgm:spPr/>
    </dgm:pt>
    <dgm:pt modelId="{55FB78A4-206A-4AC4-9601-A5656FB551BC}" type="pres">
      <dgm:prSet presAssocID="{6A9EB3E0-5C3E-4B6B-A351-AE168147ED7F}" presName="conn2-1" presStyleLbl="parChTrans1D3" presStyleIdx="0" presStyleCnt="6"/>
      <dgm:spPr/>
      <dgm:t>
        <a:bodyPr/>
        <a:lstStyle/>
        <a:p>
          <a:endParaRPr lang="en-GB"/>
        </a:p>
      </dgm:t>
    </dgm:pt>
    <dgm:pt modelId="{48F3EB20-91E3-4703-AEA0-374290D5027F}" type="pres">
      <dgm:prSet presAssocID="{6A9EB3E0-5C3E-4B6B-A351-AE168147ED7F}" presName="connTx" presStyleLbl="parChTrans1D3" presStyleIdx="0" presStyleCnt="6"/>
      <dgm:spPr/>
      <dgm:t>
        <a:bodyPr/>
        <a:lstStyle/>
        <a:p>
          <a:endParaRPr lang="en-GB"/>
        </a:p>
      </dgm:t>
    </dgm:pt>
    <dgm:pt modelId="{A7939811-5618-49EB-9A96-790A94600EFA}" type="pres">
      <dgm:prSet presAssocID="{8E331948-40FB-4C41-A6EC-6CF000F963FA}" presName="root2" presStyleCnt="0"/>
      <dgm:spPr/>
    </dgm:pt>
    <dgm:pt modelId="{69AC9FC1-B534-4A23-B352-3C24B6C99B1E}" type="pres">
      <dgm:prSet presAssocID="{8E331948-40FB-4C41-A6EC-6CF000F963FA}" presName="LevelTwoTextNode" presStyleLbl="node3" presStyleIdx="0" presStyleCnt="6">
        <dgm:presLayoutVars>
          <dgm:chPref val="3"/>
        </dgm:presLayoutVars>
      </dgm:prSet>
      <dgm:spPr/>
      <dgm:t>
        <a:bodyPr/>
        <a:lstStyle/>
        <a:p>
          <a:endParaRPr lang="en-GB"/>
        </a:p>
      </dgm:t>
    </dgm:pt>
    <dgm:pt modelId="{86718865-3913-494C-AB93-85CC1E523497}" type="pres">
      <dgm:prSet presAssocID="{8E331948-40FB-4C41-A6EC-6CF000F963FA}" presName="level3hierChild" presStyleCnt="0"/>
      <dgm:spPr/>
    </dgm:pt>
    <dgm:pt modelId="{3CFD1271-1353-4275-BA09-F102E386FDBE}" type="pres">
      <dgm:prSet presAssocID="{E28C5BF1-9938-43E3-A3D5-A6797F640878}" presName="conn2-1" presStyleLbl="parChTrans1D3" presStyleIdx="1" presStyleCnt="6"/>
      <dgm:spPr/>
      <dgm:t>
        <a:bodyPr/>
        <a:lstStyle/>
        <a:p>
          <a:endParaRPr lang="en-GB"/>
        </a:p>
      </dgm:t>
    </dgm:pt>
    <dgm:pt modelId="{F0D82094-83EF-4916-B520-65FE2047CEFB}" type="pres">
      <dgm:prSet presAssocID="{E28C5BF1-9938-43E3-A3D5-A6797F640878}" presName="connTx" presStyleLbl="parChTrans1D3" presStyleIdx="1" presStyleCnt="6"/>
      <dgm:spPr/>
      <dgm:t>
        <a:bodyPr/>
        <a:lstStyle/>
        <a:p>
          <a:endParaRPr lang="en-GB"/>
        </a:p>
      </dgm:t>
    </dgm:pt>
    <dgm:pt modelId="{282E446E-F4EA-423E-95AC-35D15BDC24A3}" type="pres">
      <dgm:prSet presAssocID="{19AC6CC3-2724-4B19-AB3B-B9297C0BEC29}" presName="root2" presStyleCnt="0"/>
      <dgm:spPr/>
    </dgm:pt>
    <dgm:pt modelId="{7AEB1898-E1E1-435D-8077-ACA08B558175}" type="pres">
      <dgm:prSet presAssocID="{19AC6CC3-2724-4B19-AB3B-B9297C0BEC29}" presName="LevelTwoTextNode" presStyleLbl="node3" presStyleIdx="1" presStyleCnt="6">
        <dgm:presLayoutVars>
          <dgm:chPref val="3"/>
        </dgm:presLayoutVars>
      </dgm:prSet>
      <dgm:spPr/>
      <dgm:t>
        <a:bodyPr/>
        <a:lstStyle/>
        <a:p>
          <a:endParaRPr lang="en-GB"/>
        </a:p>
      </dgm:t>
    </dgm:pt>
    <dgm:pt modelId="{D06F4272-EE7B-456C-B362-31147D35532A}" type="pres">
      <dgm:prSet presAssocID="{19AC6CC3-2724-4B19-AB3B-B9297C0BEC29}" presName="level3hierChild" presStyleCnt="0"/>
      <dgm:spPr/>
    </dgm:pt>
    <dgm:pt modelId="{04AC0F1D-FD38-48E6-9147-6AFABB77A440}" type="pres">
      <dgm:prSet presAssocID="{EFDCB21A-CB47-4B6B-A947-056FA9CF2E30}" presName="conn2-1" presStyleLbl="parChTrans1D3" presStyleIdx="2" presStyleCnt="6"/>
      <dgm:spPr/>
      <dgm:t>
        <a:bodyPr/>
        <a:lstStyle/>
        <a:p>
          <a:endParaRPr lang="en-GB"/>
        </a:p>
      </dgm:t>
    </dgm:pt>
    <dgm:pt modelId="{5F50A325-952C-4BAE-8C62-177E48AB5856}" type="pres">
      <dgm:prSet presAssocID="{EFDCB21A-CB47-4B6B-A947-056FA9CF2E30}" presName="connTx" presStyleLbl="parChTrans1D3" presStyleIdx="2" presStyleCnt="6"/>
      <dgm:spPr/>
      <dgm:t>
        <a:bodyPr/>
        <a:lstStyle/>
        <a:p>
          <a:endParaRPr lang="en-GB"/>
        </a:p>
      </dgm:t>
    </dgm:pt>
    <dgm:pt modelId="{0A6712B4-7FD6-4514-AD0B-1EE5F3E7C331}" type="pres">
      <dgm:prSet presAssocID="{C869E5C1-17E1-4AC6-B651-B9D85F262C93}" presName="root2" presStyleCnt="0"/>
      <dgm:spPr/>
    </dgm:pt>
    <dgm:pt modelId="{20B63C14-301A-4B3F-B0C0-B842D8B1A7FB}" type="pres">
      <dgm:prSet presAssocID="{C869E5C1-17E1-4AC6-B651-B9D85F262C93}" presName="LevelTwoTextNode" presStyleLbl="node3" presStyleIdx="2" presStyleCnt="6">
        <dgm:presLayoutVars>
          <dgm:chPref val="3"/>
        </dgm:presLayoutVars>
      </dgm:prSet>
      <dgm:spPr/>
      <dgm:t>
        <a:bodyPr/>
        <a:lstStyle/>
        <a:p>
          <a:endParaRPr lang="en-GB"/>
        </a:p>
      </dgm:t>
    </dgm:pt>
    <dgm:pt modelId="{DBD4B881-DCA3-41AB-BEE3-21A20C684BEA}" type="pres">
      <dgm:prSet presAssocID="{C869E5C1-17E1-4AC6-B651-B9D85F262C93}" presName="level3hierChild" presStyleCnt="0"/>
      <dgm:spPr/>
    </dgm:pt>
    <dgm:pt modelId="{4475698F-E332-4EE2-8D5C-C8ABE2EF3125}" type="pres">
      <dgm:prSet presAssocID="{E7231446-7CC8-42AE-8E70-B082C5958067}" presName="conn2-1" presStyleLbl="parChTrans1D3" presStyleIdx="3" presStyleCnt="6"/>
      <dgm:spPr/>
      <dgm:t>
        <a:bodyPr/>
        <a:lstStyle/>
        <a:p>
          <a:endParaRPr lang="en-GB"/>
        </a:p>
      </dgm:t>
    </dgm:pt>
    <dgm:pt modelId="{1DB666F8-DE22-4D12-84D2-CFE6905E6A15}" type="pres">
      <dgm:prSet presAssocID="{E7231446-7CC8-42AE-8E70-B082C5958067}" presName="connTx" presStyleLbl="parChTrans1D3" presStyleIdx="3" presStyleCnt="6"/>
      <dgm:spPr/>
      <dgm:t>
        <a:bodyPr/>
        <a:lstStyle/>
        <a:p>
          <a:endParaRPr lang="en-GB"/>
        </a:p>
      </dgm:t>
    </dgm:pt>
    <dgm:pt modelId="{D1983FA7-922D-4706-B8F9-6A57F3F66F6A}" type="pres">
      <dgm:prSet presAssocID="{D8A59400-09BB-4AC8-8864-E808825FF25A}" presName="root2" presStyleCnt="0"/>
      <dgm:spPr/>
    </dgm:pt>
    <dgm:pt modelId="{1EACFF32-C062-4163-8149-8B179623625E}" type="pres">
      <dgm:prSet presAssocID="{D8A59400-09BB-4AC8-8864-E808825FF25A}" presName="LevelTwoTextNode" presStyleLbl="node3" presStyleIdx="3" presStyleCnt="6">
        <dgm:presLayoutVars>
          <dgm:chPref val="3"/>
        </dgm:presLayoutVars>
      </dgm:prSet>
      <dgm:spPr/>
      <dgm:t>
        <a:bodyPr/>
        <a:lstStyle/>
        <a:p>
          <a:endParaRPr lang="en-GB"/>
        </a:p>
      </dgm:t>
    </dgm:pt>
    <dgm:pt modelId="{32503008-1614-4375-A66A-8E1281A27B91}" type="pres">
      <dgm:prSet presAssocID="{D8A59400-09BB-4AC8-8864-E808825FF25A}" presName="level3hierChild" presStyleCnt="0"/>
      <dgm:spPr/>
    </dgm:pt>
    <dgm:pt modelId="{F520D3B4-6CF2-4518-BC97-2128AEE01748}" type="pres">
      <dgm:prSet presAssocID="{AD985CC1-2CB5-4A10-A874-404F6D488607}" presName="conn2-1" presStyleLbl="parChTrans1D2" presStyleIdx="1" presStyleCnt="3"/>
      <dgm:spPr/>
      <dgm:t>
        <a:bodyPr/>
        <a:lstStyle/>
        <a:p>
          <a:endParaRPr lang="en-GB"/>
        </a:p>
      </dgm:t>
    </dgm:pt>
    <dgm:pt modelId="{6FD5E740-00D2-4A94-BA16-77B67BE02013}" type="pres">
      <dgm:prSet presAssocID="{AD985CC1-2CB5-4A10-A874-404F6D488607}" presName="connTx" presStyleLbl="parChTrans1D2" presStyleIdx="1" presStyleCnt="3"/>
      <dgm:spPr/>
      <dgm:t>
        <a:bodyPr/>
        <a:lstStyle/>
        <a:p>
          <a:endParaRPr lang="en-GB"/>
        </a:p>
      </dgm:t>
    </dgm:pt>
    <dgm:pt modelId="{963AF229-9EFB-4172-AAC4-7E242FA8CF11}" type="pres">
      <dgm:prSet presAssocID="{04E01E1F-FB9C-4C9A-8663-E9786C2ED2CD}" presName="root2" presStyleCnt="0"/>
      <dgm:spPr/>
    </dgm:pt>
    <dgm:pt modelId="{5B1A98FC-5121-45C0-9E2E-8225145C5B8E}" type="pres">
      <dgm:prSet presAssocID="{04E01E1F-FB9C-4C9A-8663-E9786C2ED2CD}" presName="LevelTwoTextNode" presStyleLbl="node2" presStyleIdx="1" presStyleCnt="3">
        <dgm:presLayoutVars>
          <dgm:chPref val="3"/>
        </dgm:presLayoutVars>
      </dgm:prSet>
      <dgm:spPr/>
      <dgm:t>
        <a:bodyPr/>
        <a:lstStyle/>
        <a:p>
          <a:endParaRPr lang="en-GB"/>
        </a:p>
      </dgm:t>
    </dgm:pt>
    <dgm:pt modelId="{359183D6-6F58-42C7-A1BC-9B1A553DC4B4}" type="pres">
      <dgm:prSet presAssocID="{04E01E1F-FB9C-4C9A-8663-E9786C2ED2CD}" presName="level3hierChild" presStyleCnt="0"/>
      <dgm:spPr/>
    </dgm:pt>
    <dgm:pt modelId="{F4637C3A-3AB3-4E30-A402-5AEE2EEDE280}" type="pres">
      <dgm:prSet presAssocID="{CB6B9475-DFEC-48AB-B16B-8E2AA7E176B8}" presName="conn2-1" presStyleLbl="parChTrans1D3" presStyleIdx="4" presStyleCnt="6"/>
      <dgm:spPr/>
      <dgm:t>
        <a:bodyPr/>
        <a:lstStyle/>
        <a:p>
          <a:endParaRPr lang="en-GB"/>
        </a:p>
      </dgm:t>
    </dgm:pt>
    <dgm:pt modelId="{6B49B23E-41D5-4F2A-A2B4-FDF145124AF5}" type="pres">
      <dgm:prSet presAssocID="{CB6B9475-DFEC-48AB-B16B-8E2AA7E176B8}" presName="connTx" presStyleLbl="parChTrans1D3" presStyleIdx="4" presStyleCnt="6"/>
      <dgm:spPr/>
      <dgm:t>
        <a:bodyPr/>
        <a:lstStyle/>
        <a:p>
          <a:endParaRPr lang="en-GB"/>
        </a:p>
      </dgm:t>
    </dgm:pt>
    <dgm:pt modelId="{5DE26D66-97A1-46E6-B8AD-66D891EC2B47}" type="pres">
      <dgm:prSet presAssocID="{3D9F88DE-3132-49E5-B49D-6BA2B1A89E59}" presName="root2" presStyleCnt="0"/>
      <dgm:spPr/>
    </dgm:pt>
    <dgm:pt modelId="{1A559083-D56E-4217-9FB6-52AA43554D9B}" type="pres">
      <dgm:prSet presAssocID="{3D9F88DE-3132-49E5-B49D-6BA2B1A89E59}" presName="LevelTwoTextNode" presStyleLbl="node3" presStyleIdx="4" presStyleCnt="6">
        <dgm:presLayoutVars>
          <dgm:chPref val="3"/>
        </dgm:presLayoutVars>
      </dgm:prSet>
      <dgm:spPr/>
      <dgm:t>
        <a:bodyPr/>
        <a:lstStyle/>
        <a:p>
          <a:endParaRPr lang="en-GB"/>
        </a:p>
      </dgm:t>
    </dgm:pt>
    <dgm:pt modelId="{C6A380FF-9BBF-407B-8208-30E6E4046E0C}" type="pres">
      <dgm:prSet presAssocID="{3D9F88DE-3132-49E5-B49D-6BA2B1A89E59}" presName="level3hierChild" presStyleCnt="0"/>
      <dgm:spPr/>
    </dgm:pt>
    <dgm:pt modelId="{74668AFA-AFFF-4F10-AB2B-3A7F12EE8A73}" type="pres">
      <dgm:prSet presAssocID="{F9BC1B45-8311-42BC-826D-1686AB60668D}" presName="conn2-1" presStyleLbl="parChTrans1D2" presStyleIdx="2" presStyleCnt="3"/>
      <dgm:spPr/>
      <dgm:t>
        <a:bodyPr/>
        <a:lstStyle/>
        <a:p>
          <a:endParaRPr lang="en-GB"/>
        </a:p>
      </dgm:t>
    </dgm:pt>
    <dgm:pt modelId="{2440A9E7-2AE7-48E8-8CDB-FBD27FAF11EB}" type="pres">
      <dgm:prSet presAssocID="{F9BC1B45-8311-42BC-826D-1686AB60668D}" presName="connTx" presStyleLbl="parChTrans1D2" presStyleIdx="2" presStyleCnt="3"/>
      <dgm:spPr/>
      <dgm:t>
        <a:bodyPr/>
        <a:lstStyle/>
        <a:p>
          <a:endParaRPr lang="en-GB"/>
        </a:p>
      </dgm:t>
    </dgm:pt>
    <dgm:pt modelId="{36F990B8-AF7B-422E-94CD-B68BB159B107}" type="pres">
      <dgm:prSet presAssocID="{953B6A54-70C8-4AC5-9DA7-15FE4DA9B3A9}" presName="root2" presStyleCnt="0"/>
      <dgm:spPr/>
    </dgm:pt>
    <dgm:pt modelId="{96245AF2-7719-46D9-B6A1-C53247ABF5B3}" type="pres">
      <dgm:prSet presAssocID="{953B6A54-70C8-4AC5-9DA7-15FE4DA9B3A9}" presName="LevelTwoTextNode" presStyleLbl="node2" presStyleIdx="2" presStyleCnt="3">
        <dgm:presLayoutVars>
          <dgm:chPref val="3"/>
        </dgm:presLayoutVars>
      </dgm:prSet>
      <dgm:spPr/>
      <dgm:t>
        <a:bodyPr/>
        <a:lstStyle/>
        <a:p>
          <a:endParaRPr lang="en-GB"/>
        </a:p>
      </dgm:t>
    </dgm:pt>
    <dgm:pt modelId="{0064C98B-7E9C-4BA8-ACBA-94D7AE95D876}" type="pres">
      <dgm:prSet presAssocID="{953B6A54-70C8-4AC5-9DA7-15FE4DA9B3A9}" presName="level3hierChild" presStyleCnt="0"/>
      <dgm:spPr/>
    </dgm:pt>
    <dgm:pt modelId="{08D8BD16-C0C5-41EA-867B-B8F357A96A88}" type="pres">
      <dgm:prSet presAssocID="{725C5534-E650-44FE-9F78-C92C9C3A3C2A}" presName="conn2-1" presStyleLbl="parChTrans1D3" presStyleIdx="5" presStyleCnt="6"/>
      <dgm:spPr/>
      <dgm:t>
        <a:bodyPr/>
        <a:lstStyle/>
        <a:p>
          <a:endParaRPr lang="en-GB"/>
        </a:p>
      </dgm:t>
    </dgm:pt>
    <dgm:pt modelId="{F8F664C7-5DAC-447C-9EC3-DA2EBF511DEA}" type="pres">
      <dgm:prSet presAssocID="{725C5534-E650-44FE-9F78-C92C9C3A3C2A}" presName="connTx" presStyleLbl="parChTrans1D3" presStyleIdx="5" presStyleCnt="6"/>
      <dgm:spPr/>
      <dgm:t>
        <a:bodyPr/>
        <a:lstStyle/>
        <a:p>
          <a:endParaRPr lang="en-GB"/>
        </a:p>
      </dgm:t>
    </dgm:pt>
    <dgm:pt modelId="{ACA6AE33-D10E-4AB9-9193-4937D380DEDC}" type="pres">
      <dgm:prSet presAssocID="{40892B65-6E1B-4BFD-BF72-C01A5842A691}" presName="root2" presStyleCnt="0"/>
      <dgm:spPr/>
    </dgm:pt>
    <dgm:pt modelId="{2E9CFCBB-F141-4658-9A11-50011A94EC5F}" type="pres">
      <dgm:prSet presAssocID="{40892B65-6E1B-4BFD-BF72-C01A5842A691}" presName="LevelTwoTextNode" presStyleLbl="node3" presStyleIdx="5" presStyleCnt="6">
        <dgm:presLayoutVars>
          <dgm:chPref val="3"/>
        </dgm:presLayoutVars>
      </dgm:prSet>
      <dgm:spPr/>
      <dgm:t>
        <a:bodyPr/>
        <a:lstStyle/>
        <a:p>
          <a:endParaRPr lang="en-GB"/>
        </a:p>
      </dgm:t>
    </dgm:pt>
    <dgm:pt modelId="{0C4BA84C-6037-418D-89E4-64834B904C7C}" type="pres">
      <dgm:prSet presAssocID="{40892B65-6E1B-4BFD-BF72-C01A5842A691}" presName="level3hierChild" presStyleCnt="0"/>
      <dgm:spPr/>
    </dgm:pt>
    <dgm:pt modelId="{AD51F895-256A-449E-9B71-2EA0E04F3648}" type="pres">
      <dgm:prSet presAssocID="{396B117B-0028-4E98-86A7-B0789C36607F}" presName="conn2-1" presStyleLbl="parChTrans1D4" presStyleIdx="0" presStyleCnt="1"/>
      <dgm:spPr/>
      <dgm:t>
        <a:bodyPr/>
        <a:lstStyle/>
        <a:p>
          <a:endParaRPr lang="en-GB"/>
        </a:p>
      </dgm:t>
    </dgm:pt>
    <dgm:pt modelId="{CE210014-A733-4636-A4D9-53B1AF87D3F4}" type="pres">
      <dgm:prSet presAssocID="{396B117B-0028-4E98-86A7-B0789C36607F}" presName="connTx" presStyleLbl="parChTrans1D4" presStyleIdx="0" presStyleCnt="1"/>
      <dgm:spPr/>
      <dgm:t>
        <a:bodyPr/>
        <a:lstStyle/>
        <a:p>
          <a:endParaRPr lang="en-GB"/>
        </a:p>
      </dgm:t>
    </dgm:pt>
    <dgm:pt modelId="{C0260E9C-30C2-406A-B386-5FF022EC634F}" type="pres">
      <dgm:prSet presAssocID="{4AA0F1DF-8631-4DDF-B5B0-BBB262AFB301}" presName="root2" presStyleCnt="0"/>
      <dgm:spPr/>
    </dgm:pt>
    <dgm:pt modelId="{41B8E67F-D415-4D2B-BA86-DD27111EC331}" type="pres">
      <dgm:prSet presAssocID="{4AA0F1DF-8631-4DDF-B5B0-BBB262AFB301}" presName="LevelTwoTextNode" presStyleLbl="node4" presStyleIdx="0" presStyleCnt="1">
        <dgm:presLayoutVars>
          <dgm:chPref val="3"/>
        </dgm:presLayoutVars>
      </dgm:prSet>
      <dgm:spPr/>
      <dgm:t>
        <a:bodyPr/>
        <a:lstStyle/>
        <a:p>
          <a:endParaRPr lang="en-GB"/>
        </a:p>
      </dgm:t>
    </dgm:pt>
    <dgm:pt modelId="{87A5DAA3-DB3B-4776-ADDA-A9D70D8F8922}" type="pres">
      <dgm:prSet presAssocID="{4AA0F1DF-8631-4DDF-B5B0-BBB262AFB301}" presName="level3hierChild" presStyleCnt="0"/>
      <dgm:spPr/>
    </dgm:pt>
  </dgm:ptLst>
  <dgm:cxnLst>
    <dgm:cxn modelId="{DB2A1B65-26E0-4F50-A26F-6FE815AB77DC}" type="presOf" srcId="{CB6B9475-DFEC-48AB-B16B-8E2AA7E176B8}" destId="{F4637C3A-3AB3-4E30-A402-5AEE2EEDE280}" srcOrd="0" destOrd="0" presId="urn:microsoft.com/office/officeart/2005/8/layout/hierarchy2"/>
    <dgm:cxn modelId="{C4529222-B819-4EAC-A1C1-9F32DD983876}" srcId="{2FC222C3-B9F0-422D-849F-8C90EE7CF5CD}" destId="{06712B8A-1660-43E7-98D5-E256672CFC14}" srcOrd="0" destOrd="0" parTransId="{520AE655-C693-47E0-9770-96A7B37E0591}" sibTransId="{6D7E718F-5F2E-4022-BADE-C34D1856BA65}"/>
    <dgm:cxn modelId="{5A8F632C-27C7-4BA1-8DF3-3A5A2A71598A}" type="presOf" srcId="{3D9F88DE-3132-49E5-B49D-6BA2B1A89E59}" destId="{1A559083-D56E-4217-9FB6-52AA43554D9B}" srcOrd="0" destOrd="0" presId="urn:microsoft.com/office/officeart/2005/8/layout/hierarchy2"/>
    <dgm:cxn modelId="{E79F8C5D-9D92-4869-BDC9-0541C79E284B}" srcId="{06712B8A-1660-43E7-98D5-E256672CFC14}" destId="{04E01E1F-FB9C-4C9A-8663-E9786C2ED2CD}" srcOrd="1" destOrd="0" parTransId="{AD985CC1-2CB5-4A10-A874-404F6D488607}" sibTransId="{8AD686E4-9906-4628-95DD-E0B0DAB74C60}"/>
    <dgm:cxn modelId="{C869472A-B89C-41AE-A241-1D76763AA153}" type="presOf" srcId="{6A9EB3E0-5C3E-4B6B-A351-AE168147ED7F}" destId="{55FB78A4-206A-4AC4-9601-A5656FB551BC}" srcOrd="0" destOrd="0" presId="urn:microsoft.com/office/officeart/2005/8/layout/hierarchy2"/>
    <dgm:cxn modelId="{5A6C68DD-C9C8-4A62-9102-526819F6D97F}" type="presOf" srcId="{40892B65-6E1B-4BFD-BF72-C01A5842A691}" destId="{2E9CFCBB-F141-4658-9A11-50011A94EC5F}" srcOrd="0" destOrd="0" presId="urn:microsoft.com/office/officeart/2005/8/layout/hierarchy2"/>
    <dgm:cxn modelId="{847862BB-8BA7-4AFD-A9F8-C6F1042068E4}" type="presOf" srcId="{2FC222C3-B9F0-422D-849F-8C90EE7CF5CD}" destId="{9D4F42F8-1C8B-4D6A-968E-1E1404CA81F3}" srcOrd="0" destOrd="0" presId="urn:microsoft.com/office/officeart/2005/8/layout/hierarchy2"/>
    <dgm:cxn modelId="{DC9810E9-DE46-46A1-8AFB-9748DC41CB5C}" srcId="{06712B8A-1660-43E7-98D5-E256672CFC14}" destId="{953B6A54-70C8-4AC5-9DA7-15FE4DA9B3A9}" srcOrd="2" destOrd="0" parTransId="{F9BC1B45-8311-42BC-826D-1686AB60668D}" sibTransId="{17321645-8BF6-4666-992B-D0D8E4747F18}"/>
    <dgm:cxn modelId="{C37281F7-82E6-4722-8FF0-B2762BAD1A67}" type="presOf" srcId="{8E331948-40FB-4C41-A6EC-6CF000F963FA}" destId="{69AC9FC1-B534-4A23-B352-3C24B6C99B1E}" srcOrd="0" destOrd="0" presId="urn:microsoft.com/office/officeart/2005/8/layout/hierarchy2"/>
    <dgm:cxn modelId="{BDBE0CB4-1C98-460F-BF61-C7D1B5D3BAC9}" type="presOf" srcId="{F9BC1B45-8311-42BC-826D-1686AB60668D}" destId="{2440A9E7-2AE7-48E8-8CDB-FBD27FAF11EB}" srcOrd="1" destOrd="0" presId="urn:microsoft.com/office/officeart/2005/8/layout/hierarchy2"/>
    <dgm:cxn modelId="{6A30C4B3-CC2C-486D-BB25-8E804B66E0CB}" srcId="{06712B8A-1660-43E7-98D5-E256672CFC14}" destId="{E2779201-1E95-41D2-AD9E-D344982E0C91}" srcOrd="0" destOrd="0" parTransId="{798C24AE-A300-41D0-A54E-64CABF25CE03}" sibTransId="{AC9132BB-9D8E-4213-8753-ABA71FC73C8B}"/>
    <dgm:cxn modelId="{96EBFC7B-C11A-43F6-8CDA-293636DD2174}" type="presOf" srcId="{E2779201-1E95-41D2-AD9E-D344982E0C91}" destId="{0B163F22-B9E9-4938-A5CB-BEAA26838387}" srcOrd="0" destOrd="0" presId="urn:microsoft.com/office/officeart/2005/8/layout/hierarchy2"/>
    <dgm:cxn modelId="{F58249CA-7542-4A60-BC03-ED7F651D8C39}" type="presOf" srcId="{725C5534-E650-44FE-9F78-C92C9C3A3C2A}" destId="{08D8BD16-C0C5-41EA-867B-B8F357A96A88}" srcOrd="0" destOrd="0" presId="urn:microsoft.com/office/officeart/2005/8/layout/hierarchy2"/>
    <dgm:cxn modelId="{CE0A3057-C4CD-4F41-87B1-01771F52E4A8}" type="presOf" srcId="{AD985CC1-2CB5-4A10-A874-404F6D488607}" destId="{F520D3B4-6CF2-4518-BC97-2128AEE01748}" srcOrd="0" destOrd="0" presId="urn:microsoft.com/office/officeart/2005/8/layout/hierarchy2"/>
    <dgm:cxn modelId="{0C245087-FA71-421D-B96C-4255E6CFAE2C}" srcId="{E2779201-1E95-41D2-AD9E-D344982E0C91}" destId="{8E331948-40FB-4C41-A6EC-6CF000F963FA}" srcOrd="0" destOrd="0" parTransId="{6A9EB3E0-5C3E-4B6B-A351-AE168147ED7F}" sibTransId="{1A33B921-F4E4-42D9-B802-C073A63227D7}"/>
    <dgm:cxn modelId="{D4217CCE-5192-40A2-92F4-CC90C7B10ACE}" type="presOf" srcId="{06712B8A-1660-43E7-98D5-E256672CFC14}" destId="{1EC7C39D-3316-4AEF-946A-A47DDDB23A0B}" srcOrd="0" destOrd="0" presId="urn:microsoft.com/office/officeart/2005/8/layout/hierarchy2"/>
    <dgm:cxn modelId="{ABB14024-2F4A-4E95-9FD7-566C3BEB19D9}" srcId="{04E01E1F-FB9C-4C9A-8663-E9786C2ED2CD}" destId="{3D9F88DE-3132-49E5-B49D-6BA2B1A89E59}" srcOrd="0" destOrd="0" parTransId="{CB6B9475-DFEC-48AB-B16B-8E2AA7E176B8}" sibTransId="{4DD765D5-12BA-4107-9609-61CB2F34F2F2}"/>
    <dgm:cxn modelId="{FF988F4B-60E4-4751-8E87-64B49C1334AA}" type="presOf" srcId="{D8A59400-09BB-4AC8-8864-E808825FF25A}" destId="{1EACFF32-C062-4163-8149-8B179623625E}" srcOrd="0" destOrd="0" presId="urn:microsoft.com/office/officeart/2005/8/layout/hierarchy2"/>
    <dgm:cxn modelId="{4DEC8BBE-796A-428B-BEA8-5E9CAD3243CE}" type="presOf" srcId="{CB6B9475-DFEC-48AB-B16B-8E2AA7E176B8}" destId="{6B49B23E-41D5-4F2A-A2B4-FDF145124AF5}" srcOrd="1" destOrd="0" presId="urn:microsoft.com/office/officeart/2005/8/layout/hierarchy2"/>
    <dgm:cxn modelId="{4E1A5B79-EE26-4136-8C43-9962584C56DC}" type="presOf" srcId="{EFDCB21A-CB47-4B6B-A947-056FA9CF2E30}" destId="{04AC0F1D-FD38-48E6-9147-6AFABB77A440}" srcOrd="0" destOrd="0" presId="urn:microsoft.com/office/officeart/2005/8/layout/hierarchy2"/>
    <dgm:cxn modelId="{BA80B05D-B682-45F2-B775-5D48225FB271}" srcId="{E2779201-1E95-41D2-AD9E-D344982E0C91}" destId="{D8A59400-09BB-4AC8-8864-E808825FF25A}" srcOrd="3" destOrd="0" parTransId="{E7231446-7CC8-42AE-8E70-B082C5958067}" sibTransId="{FE5A3D04-6DE9-409D-8B77-40D3E77A6FDE}"/>
    <dgm:cxn modelId="{287121FD-D556-4142-9248-ADAF8AD6D53E}" srcId="{40892B65-6E1B-4BFD-BF72-C01A5842A691}" destId="{4AA0F1DF-8631-4DDF-B5B0-BBB262AFB301}" srcOrd="0" destOrd="0" parTransId="{396B117B-0028-4E98-86A7-B0789C36607F}" sibTransId="{CDE73068-DCD8-4577-BC6E-02CEFB31EC7C}"/>
    <dgm:cxn modelId="{6A66103E-8808-48E5-B9AB-04A7F9260441}" type="presOf" srcId="{19AC6CC3-2724-4B19-AB3B-B9297C0BEC29}" destId="{7AEB1898-E1E1-435D-8077-ACA08B558175}" srcOrd="0" destOrd="0" presId="urn:microsoft.com/office/officeart/2005/8/layout/hierarchy2"/>
    <dgm:cxn modelId="{F5AC740C-D956-457B-B3DD-B65ACFD0A071}" type="presOf" srcId="{798C24AE-A300-41D0-A54E-64CABF25CE03}" destId="{7B90D20F-0D67-4B2B-A81D-59F253B71C9D}" srcOrd="0" destOrd="0" presId="urn:microsoft.com/office/officeart/2005/8/layout/hierarchy2"/>
    <dgm:cxn modelId="{F7331668-0636-4B8C-A8EC-887F2AAA414C}" type="presOf" srcId="{396B117B-0028-4E98-86A7-B0789C36607F}" destId="{CE210014-A733-4636-A4D9-53B1AF87D3F4}" srcOrd="1" destOrd="0" presId="urn:microsoft.com/office/officeart/2005/8/layout/hierarchy2"/>
    <dgm:cxn modelId="{2FFE7304-14AE-41DA-A4FB-70C2DEDEB76C}" srcId="{953B6A54-70C8-4AC5-9DA7-15FE4DA9B3A9}" destId="{40892B65-6E1B-4BFD-BF72-C01A5842A691}" srcOrd="0" destOrd="0" parTransId="{725C5534-E650-44FE-9F78-C92C9C3A3C2A}" sibTransId="{876ED7B2-87F6-4910-888A-A3782E6B1E73}"/>
    <dgm:cxn modelId="{1191E65A-923D-40DC-8778-70C64446D05A}" type="presOf" srcId="{396B117B-0028-4E98-86A7-B0789C36607F}" destId="{AD51F895-256A-449E-9B71-2EA0E04F3648}" srcOrd="0" destOrd="0" presId="urn:microsoft.com/office/officeart/2005/8/layout/hierarchy2"/>
    <dgm:cxn modelId="{286BADE4-F58A-4C4C-ADD1-EF41E98C7178}" type="presOf" srcId="{AD985CC1-2CB5-4A10-A874-404F6D488607}" destId="{6FD5E740-00D2-4A94-BA16-77B67BE02013}" srcOrd="1" destOrd="0" presId="urn:microsoft.com/office/officeart/2005/8/layout/hierarchy2"/>
    <dgm:cxn modelId="{7708CB36-7B38-49B5-ADFA-4046CF192B12}" type="presOf" srcId="{C869E5C1-17E1-4AC6-B651-B9D85F262C93}" destId="{20B63C14-301A-4B3F-B0C0-B842D8B1A7FB}" srcOrd="0" destOrd="0" presId="urn:microsoft.com/office/officeart/2005/8/layout/hierarchy2"/>
    <dgm:cxn modelId="{2134E247-0FDE-4B7B-BC36-35D9B9AB6D75}" type="presOf" srcId="{E28C5BF1-9938-43E3-A3D5-A6797F640878}" destId="{3CFD1271-1353-4275-BA09-F102E386FDBE}" srcOrd="0" destOrd="0" presId="urn:microsoft.com/office/officeart/2005/8/layout/hierarchy2"/>
    <dgm:cxn modelId="{8800B5EF-8373-40EE-92A4-B12FA2D1EEBC}" srcId="{E2779201-1E95-41D2-AD9E-D344982E0C91}" destId="{19AC6CC3-2724-4B19-AB3B-B9297C0BEC29}" srcOrd="1" destOrd="0" parTransId="{E28C5BF1-9938-43E3-A3D5-A6797F640878}" sibTransId="{28007EEC-5657-42EC-9D39-B97E0E2A8A09}"/>
    <dgm:cxn modelId="{444CF85C-A00D-4493-83DC-962B63AD038E}" type="presOf" srcId="{E28C5BF1-9938-43E3-A3D5-A6797F640878}" destId="{F0D82094-83EF-4916-B520-65FE2047CEFB}" srcOrd="1" destOrd="0" presId="urn:microsoft.com/office/officeart/2005/8/layout/hierarchy2"/>
    <dgm:cxn modelId="{8E2A6358-CA2A-40D5-AC0C-7967AFFB1222}" type="presOf" srcId="{4AA0F1DF-8631-4DDF-B5B0-BBB262AFB301}" destId="{41B8E67F-D415-4D2B-BA86-DD27111EC331}" srcOrd="0" destOrd="0" presId="urn:microsoft.com/office/officeart/2005/8/layout/hierarchy2"/>
    <dgm:cxn modelId="{A415BD3A-1B1A-4E13-A68F-097FB0EFFC3E}" type="presOf" srcId="{EFDCB21A-CB47-4B6B-A947-056FA9CF2E30}" destId="{5F50A325-952C-4BAE-8C62-177E48AB5856}" srcOrd="1" destOrd="0" presId="urn:microsoft.com/office/officeart/2005/8/layout/hierarchy2"/>
    <dgm:cxn modelId="{724CABF5-8A84-45BB-8C5E-A86A8AFB2807}" type="presOf" srcId="{725C5534-E650-44FE-9F78-C92C9C3A3C2A}" destId="{F8F664C7-5DAC-447C-9EC3-DA2EBF511DEA}" srcOrd="1" destOrd="0" presId="urn:microsoft.com/office/officeart/2005/8/layout/hierarchy2"/>
    <dgm:cxn modelId="{0B286B3A-CD05-4FA9-927C-E5A58D8BBAC8}" type="presOf" srcId="{6A9EB3E0-5C3E-4B6B-A351-AE168147ED7F}" destId="{48F3EB20-91E3-4703-AEA0-374290D5027F}" srcOrd="1" destOrd="0" presId="urn:microsoft.com/office/officeart/2005/8/layout/hierarchy2"/>
    <dgm:cxn modelId="{9CD32826-E6F6-46ED-9707-EDFA80C7B92C}" srcId="{E2779201-1E95-41D2-AD9E-D344982E0C91}" destId="{C869E5C1-17E1-4AC6-B651-B9D85F262C93}" srcOrd="2" destOrd="0" parTransId="{EFDCB21A-CB47-4B6B-A947-056FA9CF2E30}" sibTransId="{354E5F5E-D694-410C-93C5-08D09CD98B75}"/>
    <dgm:cxn modelId="{241D4557-04B1-4A17-A61A-9005129A5DEA}" type="presOf" srcId="{E7231446-7CC8-42AE-8E70-B082C5958067}" destId="{4475698F-E332-4EE2-8D5C-C8ABE2EF3125}" srcOrd="0" destOrd="0" presId="urn:microsoft.com/office/officeart/2005/8/layout/hierarchy2"/>
    <dgm:cxn modelId="{8FD79F7F-43C8-43A3-868B-255CDA72BCE1}" type="presOf" srcId="{04E01E1F-FB9C-4C9A-8663-E9786C2ED2CD}" destId="{5B1A98FC-5121-45C0-9E2E-8225145C5B8E}" srcOrd="0" destOrd="0" presId="urn:microsoft.com/office/officeart/2005/8/layout/hierarchy2"/>
    <dgm:cxn modelId="{E9D90865-B6DC-4EFC-83EF-1A47BBF74C4D}" type="presOf" srcId="{F9BC1B45-8311-42BC-826D-1686AB60668D}" destId="{74668AFA-AFFF-4F10-AB2B-3A7F12EE8A73}" srcOrd="0" destOrd="0" presId="urn:microsoft.com/office/officeart/2005/8/layout/hierarchy2"/>
    <dgm:cxn modelId="{8226E700-8187-4DAE-9B59-13F7C858AAEB}" type="presOf" srcId="{798C24AE-A300-41D0-A54E-64CABF25CE03}" destId="{435A0800-22C2-4200-9210-F3D5CF84E909}" srcOrd="1" destOrd="0" presId="urn:microsoft.com/office/officeart/2005/8/layout/hierarchy2"/>
    <dgm:cxn modelId="{D76B8F09-A596-471A-92C0-852CA841E3A6}" type="presOf" srcId="{E7231446-7CC8-42AE-8E70-B082C5958067}" destId="{1DB666F8-DE22-4D12-84D2-CFE6905E6A15}" srcOrd="1" destOrd="0" presId="urn:microsoft.com/office/officeart/2005/8/layout/hierarchy2"/>
    <dgm:cxn modelId="{85184A2D-7A14-4228-859B-47FF6B4A3E07}" type="presOf" srcId="{953B6A54-70C8-4AC5-9DA7-15FE4DA9B3A9}" destId="{96245AF2-7719-46D9-B6A1-C53247ABF5B3}" srcOrd="0" destOrd="0" presId="urn:microsoft.com/office/officeart/2005/8/layout/hierarchy2"/>
    <dgm:cxn modelId="{EED2D19E-65A0-4242-B914-5EC6534D378C}" type="presParOf" srcId="{9D4F42F8-1C8B-4D6A-968E-1E1404CA81F3}" destId="{3AFD5C9E-E9C1-4458-871C-F52177EC11CA}" srcOrd="0" destOrd="0" presId="urn:microsoft.com/office/officeart/2005/8/layout/hierarchy2"/>
    <dgm:cxn modelId="{FBE53C99-F5E6-46FD-B6C1-6FC69CD614B6}" type="presParOf" srcId="{3AFD5C9E-E9C1-4458-871C-F52177EC11CA}" destId="{1EC7C39D-3316-4AEF-946A-A47DDDB23A0B}" srcOrd="0" destOrd="0" presId="urn:microsoft.com/office/officeart/2005/8/layout/hierarchy2"/>
    <dgm:cxn modelId="{38D81710-8304-47A3-A2C0-47DF2B148094}" type="presParOf" srcId="{3AFD5C9E-E9C1-4458-871C-F52177EC11CA}" destId="{C83D6B0B-2B23-4F4E-84BC-3E0A64EF40DF}" srcOrd="1" destOrd="0" presId="urn:microsoft.com/office/officeart/2005/8/layout/hierarchy2"/>
    <dgm:cxn modelId="{A84536E6-DE4E-426F-A74B-308ED95DD5AB}" type="presParOf" srcId="{C83D6B0B-2B23-4F4E-84BC-3E0A64EF40DF}" destId="{7B90D20F-0D67-4B2B-A81D-59F253B71C9D}" srcOrd="0" destOrd="0" presId="urn:microsoft.com/office/officeart/2005/8/layout/hierarchy2"/>
    <dgm:cxn modelId="{22413A9B-2CDB-4C13-A605-C1161F6781BB}" type="presParOf" srcId="{7B90D20F-0D67-4B2B-A81D-59F253B71C9D}" destId="{435A0800-22C2-4200-9210-F3D5CF84E909}" srcOrd="0" destOrd="0" presId="urn:microsoft.com/office/officeart/2005/8/layout/hierarchy2"/>
    <dgm:cxn modelId="{C4ED1453-AC53-4F24-A445-9F8406E31A61}" type="presParOf" srcId="{C83D6B0B-2B23-4F4E-84BC-3E0A64EF40DF}" destId="{4D957E51-F193-4BE0-8E94-F83FB8FF7FF5}" srcOrd="1" destOrd="0" presId="urn:microsoft.com/office/officeart/2005/8/layout/hierarchy2"/>
    <dgm:cxn modelId="{CB0E2440-E8F5-4B3E-9EE0-A86BAB359F02}" type="presParOf" srcId="{4D957E51-F193-4BE0-8E94-F83FB8FF7FF5}" destId="{0B163F22-B9E9-4938-A5CB-BEAA26838387}" srcOrd="0" destOrd="0" presId="urn:microsoft.com/office/officeart/2005/8/layout/hierarchy2"/>
    <dgm:cxn modelId="{6D29AB17-02D7-4B9D-89E6-7A3C03CAD3DB}" type="presParOf" srcId="{4D957E51-F193-4BE0-8E94-F83FB8FF7FF5}" destId="{1106AD98-E2D8-4E47-AAFB-DCC97955D9F9}" srcOrd="1" destOrd="0" presId="urn:microsoft.com/office/officeart/2005/8/layout/hierarchy2"/>
    <dgm:cxn modelId="{116BF276-7C46-49D6-8633-9FC1751CA364}" type="presParOf" srcId="{1106AD98-E2D8-4E47-AAFB-DCC97955D9F9}" destId="{55FB78A4-206A-4AC4-9601-A5656FB551BC}" srcOrd="0" destOrd="0" presId="urn:microsoft.com/office/officeart/2005/8/layout/hierarchy2"/>
    <dgm:cxn modelId="{09A715BF-7171-4B08-855E-C182CB44AF50}" type="presParOf" srcId="{55FB78A4-206A-4AC4-9601-A5656FB551BC}" destId="{48F3EB20-91E3-4703-AEA0-374290D5027F}" srcOrd="0" destOrd="0" presId="urn:microsoft.com/office/officeart/2005/8/layout/hierarchy2"/>
    <dgm:cxn modelId="{9D2AA048-BCCD-44AE-963D-898A873BBCD2}" type="presParOf" srcId="{1106AD98-E2D8-4E47-AAFB-DCC97955D9F9}" destId="{A7939811-5618-49EB-9A96-790A94600EFA}" srcOrd="1" destOrd="0" presId="urn:microsoft.com/office/officeart/2005/8/layout/hierarchy2"/>
    <dgm:cxn modelId="{061D0A05-00C4-4EE5-A633-F07A71A1213A}" type="presParOf" srcId="{A7939811-5618-49EB-9A96-790A94600EFA}" destId="{69AC9FC1-B534-4A23-B352-3C24B6C99B1E}" srcOrd="0" destOrd="0" presId="urn:microsoft.com/office/officeart/2005/8/layout/hierarchy2"/>
    <dgm:cxn modelId="{FF37C448-9D11-4588-960D-46766DB56D37}" type="presParOf" srcId="{A7939811-5618-49EB-9A96-790A94600EFA}" destId="{86718865-3913-494C-AB93-85CC1E523497}" srcOrd="1" destOrd="0" presId="urn:microsoft.com/office/officeart/2005/8/layout/hierarchy2"/>
    <dgm:cxn modelId="{4DA8154D-3142-48A9-8B03-D93DF1720B1B}" type="presParOf" srcId="{1106AD98-E2D8-4E47-AAFB-DCC97955D9F9}" destId="{3CFD1271-1353-4275-BA09-F102E386FDBE}" srcOrd="2" destOrd="0" presId="urn:microsoft.com/office/officeart/2005/8/layout/hierarchy2"/>
    <dgm:cxn modelId="{E4F1E492-5DA0-48FC-A87D-F9C7573EBC3A}" type="presParOf" srcId="{3CFD1271-1353-4275-BA09-F102E386FDBE}" destId="{F0D82094-83EF-4916-B520-65FE2047CEFB}" srcOrd="0" destOrd="0" presId="urn:microsoft.com/office/officeart/2005/8/layout/hierarchy2"/>
    <dgm:cxn modelId="{FE49531F-F8B4-4986-8DD2-B1EF02677F97}" type="presParOf" srcId="{1106AD98-E2D8-4E47-AAFB-DCC97955D9F9}" destId="{282E446E-F4EA-423E-95AC-35D15BDC24A3}" srcOrd="3" destOrd="0" presId="urn:microsoft.com/office/officeart/2005/8/layout/hierarchy2"/>
    <dgm:cxn modelId="{A073EAA9-3A43-475E-A568-B5022B100F1F}" type="presParOf" srcId="{282E446E-F4EA-423E-95AC-35D15BDC24A3}" destId="{7AEB1898-E1E1-435D-8077-ACA08B558175}" srcOrd="0" destOrd="0" presId="urn:microsoft.com/office/officeart/2005/8/layout/hierarchy2"/>
    <dgm:cxn modelId="{F930BB04-7DE3-4ADB-8FD0-01C782192DD5}" type="presParOf" srcId="{282E446E-F4EA-423E-95AC-35D15BDC24A3}" destId="{D06F4272-EE7B-456C-B362-31147D35532A}" srcOrd="1" destOrd="0" presId="urn:microsoft.com/office/officeart/2005/8/layout/hierarchy2"/>
    <dgm:cxn modelId="{5556D43E-54D3-40D5-9D94-6E3528E991CE}" type="presParOf" srcId="{1106AD98-E2D8-4E47-AAFB-DCC97955D9F9}" destId="{04AC0F1D-FD38-48E6-9147-6AFABB77A440}" srcOrd="4" destOrd="0" presId="urn:microsoft.com/office/officeart/2005/8/layout/hierarchy2"/>
    <dgm:cxn modelId="{372F405D-A125-40D4-9FF6-D21FD65EF27B}" type="presParOf" srcId="{04AC0F1D-FD38-48E6-9147-6AFABB77A440}" destId="{5F50A325-952C-4BAE-8C62-177E48AB5856}" srcOrd="0" destOrd="0" presId="urn:microsoft.com/office/officeart/2005/8/layout/hierarchy2"/>
    <dgm:cxn modelId="{E79167C1-4398-4FF8-8AC1-2B3A4B63AF27}" type="presParOf" srcId="{1106AD98-E2D8-4E47-AAFB-DCC97955D9F9}" destId="{0A6712B4-7FD6-4514-AD0B-1EE5F3E7C331}" srcOrd="5" destOrd="0" presId="urn:microsoft.com/office/officeart/2005/8/layout/hierarchy2"/>
    <dgm:cxn modelId="{4940C3A1-9464-4BE9-A724-2B0C0B99CEC4}" type="presParOf" srcId="{0A6712B4-7FD6-4514-AD0B-1EE5F3E7C331}" destId="{20B63C14-301A-4B3F-B0C0-B842D8B1A7FB}" srcOrd="0" destOrd="0" presId="urn:microsoft.com/office/officeart/2005/8/layout/hierarchy2"/>
    <dgm:cxn modelId="{DF25D873-1B2E-4B02-BEF7-02D2A879091C}" type="presParOf" srcId="{0A6712B4-7FD6-4514-AD0B-1EE5F3E7C331}" destId="{DBD4B881-DCA3-41AB-BEE3-21A20C684BEA}" srcOrd="1" destOrd="0" presId="urn:microsoft.com/office/officeart/2005/8/layout/hierarchy2"/>
    <dgm:cxn modelId="{5BF8F645-18B3-4619-BDAC-39E5CBCBC817}" type="presParOf" srcId="{1106AD98-E2D8-4E47-AAFB-DCC97955D9F9}" destId="{4475698F-E332-4EE2-8D5C-C8ABE2EF3125}" srcOrd="6" destOrd="0" presId="urn:microsoft.com/office/officeart/2005/8/layout/hierarchy2"/>
    <dgm:cxn modelId="{5C83B396-3832-4CA5-A220-DA7E14DFAEDA}" type="presParOf" srcId="{4475698F-E332-4EE2-8D5C-C8ABE2EF3125}" destId="{1DB666F8-DE22-4D12-84D2-CFE6905E6A15}" srcOrd="0" destOrd="0" presId="urn:microsoft.com/office/officeart/2005/8/layout/hierarchy2"/>
    <dgm:cxn modelId="{4605D4AA-0F67-4553-A23F-40CECCDDF91C}" type="presParOf" srcId="{1106AD98-E2D8-4E47-AAFB-DCC97955D9F9}" destId="{D1983FA7-922D-4706-B8F9-6A57F3F66F6A}" srcOrd="7" destOrd="0" presId="urn:microsoft.com/office/officeart/2005/8/layout/hierarchy2"/>
    <dgm:cxn modelId="{DC7064ED-851A-4E1A-A25A-9B264CDDB2F6}" type="presParOf" srcId="{D1983FA7-922D-4706-B8F9-6A57F3F66F6A}" destId="{1EACFF32-C062-4163-8149-8B179623625E}" srcOrd="0" destOrd="0" presId="urn:microsoft.com/office/officeart/2005/8/layout/hierarchy2"/>
    <dgm:cxn modelId="{701356D3-B7E1-45D0-8A53-CFC7897444CC}" type="presParOf" srcId="{D1983FA7-922D-4706-B8F9-6A57F3F66F6A}" destId="{32503008-1614-4375-A66A-8E1281A27B91}" srcOrd="1" destOrd="0" presId="urn:microsoft.com/office/officeart/2005/8/layout/hierarchy2"/>
    <dgm:cxn modelId="{C574639F-16EE-47F4-9EA5-2C2782A168E2}" type="presParOf" srcId="{C83D6B0B-2B23-4F4E-84BC-3E0A64EF40DF}" destId="{F520D3B4-6CF2-4518-BC97-2128AEE01748}" srcOrd="2" destOrd="0" presId="urn:microsoft.com/office/officeart/2005/8/layout/hierarchy2"/>
    <dgm:cxn modelId="{57523365-5CC2-4CAA-83DE-E0B7DF455BDC}" type="presParOf" srcId="{F520D3B4-6CF2-4518-BC97-2128AEE01748}" destId="{6FD5E740-00D2-4A94-BA16-77B67BE02013}" srcOrd="0" destOrd="0" presId="urn:microsoft.com/office/officeart/2005/8/layout/hierarchy2"/>
    <dgm:cxn modelId="{465C720F-A2C1-4A96-8C4B-23C6796ACFDD}" type="presParOf" srcId="{C83D6B0B-2B23-4F4E-84BC-3E0A64EF40DF}" destId="{963AF229-9EFB-4172-AAC4-7E242FA8CF11}" srcOrd="3" destOrd="0" presId="urn:microsoft.com/office/officeart/2005/8/layout/hierarchy2"/>
    <dgm:cxn modelId="{82FC8B3E-0DDD-40BC-9E66-925E5AEB5D34}" type="presParOf" srcId="{963AF229-9EFB-4172-AAC4-7E242FA8CF11}" destId="{5B1A98FC-5121-45C0-9E2E-8225145C5B8E}" srcOrd="0" destOrd="0" presId="urn:microsoft.com/office/officeart/2005/8/layout/hierarchy2"/>
    <dgm:cxn modelId="{943DE6AF-EBC1-4B25-BF55-E2DFC6A17450}" type="presParOf" srcId="{963AF229-9EFB-4172-AAC4-7E242FA8CF11}" destId="{359183D6-6F58-42C7-A1BC-9B1A553DC4B4}" srcOrd="1" destOrd="0" presId="urn:microsoft.com/office/officeart/2005/8/layout/hierarchy2"/>
    <dgm:cxn modelId="{5401ADE5-3A6A-4D9F-BB4B-3D80A5F4593D}" type="presParOf" srcId="{359183D6-6F58-42C7-A1BC-9B1A553DC4B4}" destId="{F4637C3A-3AB3-4E30-A402-5AEE2EEDE280}" srcOrd="0" destOrd="0" presId="urn:microsoft.com/office/officeart/2005/8/layout/hierarchy2"/>
    <dgm:cxn modelId="{80DD5608-3E0E-4989-A00D-C809BD1BF44F}" type="presParOf" srcId="{F4637C3A-3AB3-4E30-A402-5AEE2EEDE280}" destId="{6B49B23E-41D5-4F2A-A2B4-FDF145124AF5}" srcOrd="0" destOrd="0" presId="urn:microsoft.com/office/officeart/2005/8/layout/hierarchy2"/>
    <dgm:cxn modelId="{3FA59B06-2BA3-42A4-B0A1-9C62D6550167}" type="presParOf" srcId="{359183D6-6F58-42C7-A1BC-9B1A553DC4B4}" destId="{5DE26D66-97A1-46E6-B8AD-66D891EC2B47}" srcOrd="1" destOrd="0" presId="urn:microsoft.com/office/officeart/2005/8/layout/hierarchy2"/>
    <dgm:cxn modelId="{2A774976-7E57-4449-8E2A-F0A785E71CCD}" type="presParOf" srcId="{5DE26D66-97A1-46E6-B8AD-66D891EC2B47}" destId="{1A559083-D56E-4217-9FB6-52AA43554D9B}" srcOrd="0" destOrd="0" presId="urn:microsoft.com/office/officeart/2005/8/layout/hierarchy2"/>
    <dgm:cxn modelId="{B263A6D3-F48E-4DC7-B697-2F0C6D87069F}" type="presParOf" srcId="{5DE26D66-97A1-46E6-B8AD-66D891EC2B47}" destId="{C6A380FF-9BBF-407B-8208-30E6E4046E0C}" srcOrd="1" destOrd="0" presId="urn:microsoft.com/office/officeart/2005/8/layout/hierarchy2"/>
    <dgm:cxn modelId="{A8E9AC49-3D07-4F90-96B9-1EF28CB5E03D}" type="presParOf" srcId="{C83D6B0B-2B23-4F4E-84BC-3E0A64EF40DF}" destId="{74668AFA-AFFF-4F10-AB2B-3A7F12EE8A73}" srcOrd="4" destOrd="0" presId="urn:microsoft.com/office/officeart/2005/8/layout/hierarchy2"/>
    <dgm:cxn modelId="{3CE4551A-3126-4E8E-8970-F83753341647}" type="presParOf" srcId="{74668AFA-AFFF-4F10-AB2B-3A7F12EE8A73}" destId="{2440A9E7-2AE7-48E8-8CDB-FBD27FAF11EB}" srcOrd="0" destOrd="0" presId="urn:microsoft.com/office/officeart/2005/8/layout/hierarchy2"/>
    <dgm:cxn modelId="{A6466068-98C5-453D-94E7-2E2E3588C6C2}" type="presParOf" srcId="{C83D6B0B-2B23-4F4E-84BC-3E0A64EF40DF}" destId="{36F990B8-AF7B-422E-94CD-B68BB159B107}" srcOrd="5" destOrd="0" presId="urn:microsoft.com/office/officeart/2005/8/layout/hierarchy2"/>
    <dgm:cxn modelId="{BD487FF2-3C0A-4263-8D34-59C369DB100B}" type="presParOf" srcId="{36F990B8-AF7B-422E-94CD-B68BB159B107}" destId="{96245AF2-7719-46D9-B6A1-C53247ABF5B3}" srcOrd="0" destOrd="0" presId="urn:microsoft.com/office/officeart/2005/8/layout/hierarchy2"/>
    <dgm:cxn modelId="{42306AD2-3906-4333-9AA0-2B6A0FB8FD43}" type="presParOf" srcId="{36F990B8-AF7B-422E-94CD-B68BB159B107}" destId="{0064C98B-7E9C-4BA8-ACBA-94D7AE95D876}" srcOrd="1" destOrd="0" presId="urn:microsoft.com/office/officeart/2005/8/layout/hierarchy2"/>
    <dgm:cxn modelId="{083A383A-7704-4E13-94C3-66A4CD05895A}" type="presParOf" srcId="{0064C98B-7E9C-4BA8-ACBA-94D7AE95D876}" destId="{08D8BD16-C0C5-41EA-867B-B8F357A96A88}" srcOrd="0" destOrd="0" presId="urn:microsoft.com/office/officeart/2005/8/layout/hierarchy2"/>
    <dgm:cxn modelId="{82084B4C-1ED4-45D5-B941-E4CE00022DE2}" type="presParOf" srcId="{08D8BD16-C0C5-41EA-867B-B8F357A96A88}" destId="{F8F664C7-5DAC-447C-9EC3-DA2EBF511DEA}" srcOrd="0" destOrd="0" presId="urn:microsoft.com/office/officeart/2005/8/layout/hierarchy2"/>
    <dgm:cxn modelId="{AC8AEB1F-6BE7-4A5D-9B34-4433A5930E1D}" type="presParOf" srcId="{0064C98B-7E9C-4BA8-ACBA-94D7AE95D876}" destId="{ACA6AE33-D10E-4AB9-9193-4937D380DEDC}" srcOrd="1" destOrd="0" presId="urn:microsoft.com/office/officeart/2005/8/layout/hierarchy2"/>
    <dgm:cxn modelId="{D8438C2E-4D39-477E-9688-288A79188AEC}" type="presParOf" srcId="{ACA6AE33-D10E-4AB9-9193-4937D380DEDC}" destId="{2E9CFCBB-F141-4658-9A11-50011A94EC5F}" srcOrd="0" destOrd="0" presId="urn:microsoft.com/office/officeart/2005/8/layout/hierarchy2"/>
    <dgm:cxn modelId="{5C7557D6-5F85-4D9B-B45C-4A5404451B9E}" type="presParOf" srcId="{ACA6AE33-D10E-4AB9-9193-4937D380DEDC}" destId="{0C4BA84C-6037-418D-89E4-64834B904C7C}" srcOrd="1" destOrd="0" presId="urn:microsoft.com/office/officeart/2005/8/layout/hierarchy2"/>
    <dgm:cxn modelId="{D837E378-AFA0-4AE8-9CD4-2B71FE81051E}" type="presParOf" srcId="{0C4BA84C-6037-418D-89E4-64834B904C7C}" destId="{AD51F895-256A-449E-9B71-2EA0E04F3648}" srcOrd="0" destOrd="0" presId="urn:microsoft.com/office/officeart/2005/8/layout/hierarchy2"/>
    <dgm:cxn modelId="{AD3E5CB7-767E-4DC1-BE58-341D98028029}" type="presParOf" srcId="{AD51F895-256A-449E-9B71-2EA0E04F3648}" destId="{CE210014-A733-4636-A4D9-53B1AF87D3F4}" srcOrd="0" destOrd="0" presId="urn:microsoft.com/office/officeart/2005/8/layout/hierarchy2"/>
    <dgm:cxn modelId="{03DC9546-FC5D-419D-BE2F-FFE27B7C7084}" type="presParOf" srcId="{0C4BA84C-6037-418D-89E4-64834B904C7C}" destId="{C0260E9C-30C2-406A-B386-5FF022EC634F}" srcOrd="1" destOrd="0" presId="urn:microsoft.com/office/officeart/2005/8/layout/hierarchy2"/>
    <dgm:cxn modelId="{A312B319-9BBF-41EE-B079-BBB8716CC7AF}" type="presParOf" srcId="{C0260E9C-30C2-406A-B386-5FF022EC634F}" destId="{41B8E67F-D415-4D2B-BA86-DD27111EC331}" srcOrd="0" destOrd="0" presId="urn:microsoft.com/office/officeart/2005/8/layout/hierarchy2"/>
    <dgm:cxn modelId="{AF700DDE-1928-4A99-B22E-1E23C99A0FB8}" type="presParOf" srcId="{C0260E9C-30C2-406A-B386-5FF022EC634F}" destId="{87A5DAA3-DB3B-4776-ADDA-A9D70D8F892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7C39D-3316-4AEF-946A-A47DDDB23A0B}">
      <dsp:nvSpPr>
        <dsp:cNvPr id="0" name=""/>
        <dsp:cNvSpPr/>
      </dsp:nvSpPr>
      <dsp:spPr>
        <a:xfrm>
          <a:off x="103321" y="2552198"/>
          <a:ext cx="1427572" cy="71378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GB" sz="2200" kern="1200" dirty="0"/>
        </a:p>
      </dsp:txBody>
      <dsp:txXfrm>
        <a:off x="124227" y="2573104"/>
        <a:ext cx="1385760" cy="671974"/>
      </dsp:txXfrm>
    </dsp:sp>
    <dsp:sp modelId="{7B90D20F-0D67-4B2B-A81D-59F253B71C9D}">
      <dsp:nvSpPr>
        <dsp:cNvPr id="0" name=""/>
        <dsp:cNvSpPr/>
      </dsp:nvSpPr>
      <dsp:spPr>
        <a:xfrm rot="17608902">
          <a:off x="1098790" y="2236937"/>
          <a:ext cx="1436650" cy="26630"/>
        </a:xfrm>
        <a:custGeom>
          <a:avLst/>
          <a:gdLst/>
          <a:ahLst/>
          <a:cxnLst/>
          <a:rect l="0" t="0" r="0" b="0"/>
          <a:pathLst>
            <a:path>
              <a:moveTo>
                <a:pt x="0" y="13315"/>
              </a:moveTo>
              <a:lnTo>
                <a:pt x="1436650" y="1331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781199" y="2214336"/>
        <a:ext cx="71832" cy="71832"/>
      </dsp:txXfrm>
    </dsp:sp>
    <dsp:sp modelId="{0B163F22-B9E9-4938-A5CB-BEAA26838387}">
      <dsp:nvSpPr>
        <dsp:cNvPr id="0" name=""/>
        <dsp:cNvSpPr/>
      </dsp:nvSpPr>
      <dsp:spPr>
        <a:xfrm>
          <a:off x="2103336" y="1234520"/>
          <a:ext cx="1427572" cy="713786"/>
        </a:xfrm>
        <a:prstGeom prst="roundRect">
          <a:avLst>
            <a:gd name="adj" fmla="val 10000"/>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ECS / KIS</a:t>
          </a:r>
          <a:endParaRPr lang="en-GB" sz="2200" kern="1200" dirty="0"/>
        </a:p>
      </dsp:txBody>
      <dsp:txXfrm>
        <a:off x="2124242" y="1255426"/>
        <a:ext cx="1385760" cy="671974"/>
      </dsp:txXfrm>
    </dsp:sp>
    <dsp:sp modelId="{55FB78A4-206A-4AC4-9601-A5656FB551BC}">
      <dsp:nvSpPr>
        <dsp:cNvPr id="0" name=""/>
        <dsp:cNvSpPr/>
      </dsp:nvSpPr>
      <dsp:spPr>
        <a:xfrm rot="17692822">
          <a:off x="3137798" y="962457"/>
          <a:ext cx="1357250" cy="26630"/>
        </a:xfrm>
        <a:custGeom>
          <a:avLst/>
          <a:gdLst/>
          <a:ahLst/>
          <a:cxnLst/>
          <a:rect l="0" t="0" r="0" b="0"/>
          <a:pathLst>
            <a:path>
              <a:moveTo>
                <a:pt x="0" y="13315"/>
              </a:moveTo>
              <a:lnTo>
                <a:pt x="1357250" y="1331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782492" y="941841"/>
        <a:ext cx="67862" cy="67862"/>
      </dsp:txXfrm>
    </dsp:sp>
    <dsp:sp modelId="{69AC9FC1-B534-4A23-B352-3C24B6C99B1E}">
      <dsp:nvSpPr>
        <dsp:cNvPr id="0" name=""/>
        <dsp:cNvSpPr/>
      </dsp:nvSpPr>
      <dsp:spPr>
        <a:xfrm>
          <a:off x="4101938" y="3239"/>
          <a:ext cx="1427572" cy="713786"/>
        </a:xfrm>
        <a:prstGeom prst="roundRect">
          <a:avLst>
            <a:gd name="adj" fmla="val 10000"/>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SAS</a:t>
          </a:r>
          <a:endParaRPr lang="en-GB" sz="2200" kern="1200" dirty="0"/>
        </a:p>
      </dsp:txBody>
      <dsp:txXfrm>
        <a:off x="4122844" y="24145"/>
        <a:ext cx="1385760" cy="671974"/>
      </dsp:txXfrm>
    </dsp:sp>
    <dsp:sp modelId="{3CFD1271-1353-4275-BA09-F102E386FDBE}">
      <dsp:nvSpPr>
        <dsp:cNvPr id="0" name=""/>
        <dsp:cNvSpPr/>
      </dsp:nvSpPr>
      <dsp:spPr>
        <a:xfrm rot="19457599">
          <a:off x="3464811" y="1372884"/>
          <a:ext cx="703224" cy="26630"/>
        </a:xfrm>
        <a:custGeom>
          <a:avLst/>
          <a:gdLst/>
          <a:ahLst/>
          <a:cxnLst/>
          <a:rect l="0" t="0" r="0" b="0"/>
          <a:pathLst>
            <a:path>
              <a:moveTo>
                <a:pt x="0" y="13315"/>
              </a:moveTo>
              <a:lnTo>
                <a:pt x="703224" y="1331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798843" y="1368619"/>
        <a:ext cx="35161" cy="35161"/>
      </dsp:txXfrm>
    </dsp:sp>
    <dsp:sp modelId="{7AEB1898-E1E1-435D-8077-ACA08B558175}">
      <dsp:nvSpPr>
        <dsp:cNvPr id="0" name=""/>
        <dsp:cNvSpPr/>
      </dsp:nvSpPr>
      <dsp:spPr>
        <a:xfrm>
          <a:off x="4101938" y="824093"/>
          <a:ext cx="1427572" cy="713786"/>
        </a:xfrm>
        <a:prstGeom prst="roundRect">
          <a:avLst>
            <a:gd name="adj" fmla="val 10000"/>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NHS24</a:t>
          </a:r>
          <a:endParaRPr lang="en-GB" sz="2200" kern="1200" dirty="0"/>
        </a:p>
      </dsp:txBody>
      <dsp:txXfrm>
        <a:off x="4122844" y="844999"/>
        <a:ext cx="1385760" cy="671974"/>
      </dsp:txXfrm>
    </dsp:sp>
    <dsp:sp modelId="{04AC0F1D-FD38-48E6-9147-6AFABB77A440}">
      <dsp:nvSpPr>
        <dsp:cNvPr id="0" name=""/>
        <dsp:cNvSpPr/>
      </dsp:nvSpPr>
      <dsp:spPr>
        <a:xfrm rot="2142401">
          <a:off x="3464811" y="1783311"/>
          <a:ext cx="703224" cy="26630"/>
        </a:xfrm>
        <a:custGeom>
          <a:avLst/>
          <a:gdLst/>
          <a:ahLst/>
          <a:cxnLst/>
          <a:rect l="0" t="0" r="0" b="0"/>
          <a:pathLst>
            <a:path>
              <a:moveTo>
                <a:pt x="0" y="13315"/>
              </a:moveTo>
              <a:lnTo>
                <a:pt x="703224" y="1331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798843" y="1779046"/>
        <a:ext cx="35161" cy="35161"/>
      </dsp:txXfrm>
    </dsp:sp>
    <dsp:sp modelId="{20B63C14-301A-4B3F-B0C0-B842D8B1A7FB}">
      <dsp:nvSpPr>
        <dsp:cNvPr id="0" name=""/>
        <dsp:cNvSpPr/>
      </dsp:nvSpPr>
      <dsp:spPr>
        <a:xfrm>
          <a:off x="4101938" y="1644947"/>
          <a:ext cx="1427572" cy="713786"/>
        </a:xfrm>
        <a:prstGeom prst="roundRect">
          <a:avLst>
            <a:gd name="adj" fmla="val 10000"/>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OOH - </a:t>
          </a:r>
          <a:r>
            <a:rPr lang="en-GB" sz="2200" kern="1200" dirty="0" err="1" smtClean="0"/>
            <a:t>Adastra</a:t>
          </a:r>
          <a:endParaRPr lang="en-GB" sz="2200" kern="1200" dirty="0" smtClean="0"/>
        </a:p>
      </dsp:txBody>
      <dsp:txXfrm>
        <a:off x="4122844" y="1665853"/>
        <a:ext cx="1385760" cy="671974"/>
      </dsp:txXfrm>
    </dsp:sp>
    <dsp:sp modelId="{4475698F-E332-4EE2-8D5C-C8ABE2EF3125}">
      <dsp:nvSpPr>
        <dsp:cNvPr id="0" name=""/>
        <dsp:cNvSpPr/>
      </dsp:nvSpPr>
      <dsp:spPr>
        <a:xfrm rot="3907178">
          <a:off x="3137798" y="2193738"/>
          <a:ext cx="1357250" cy="26630"/>
        </a:xfrm>
        <a:custGeom>
          <a:avLst/>
          <a:gdLst/>
          <a:ahLst/>
          <a:cxnLst/>
          <a:rect l="0" t="0" r="0" b="0"/>
          <a:pathLst>
            <a:path>
              <a:moveTo>
                <a:pt x="0" y="13315"/>
              </a:moveTo>
              <a:lnTo>
                <a:pt x="1357250" y="1331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782492" y="2173123"/>
        <a:ext cx="67862" cy="67862"/>
      </dsp:txXfrm>
    </dsp:sp>
    <dsp:sp modelId="{1EACFF32-C062-4163-8149-8B179623625E}">
      <dsp:nvSpPr>
        <dsp:cNvPr id="0" name=""/>
        <dsp:cNvSpPr/>
      </dsp:nvSpPr>
      <dsp:spPr>
        <a:xfrm>
          <a:off x="4101938" y="2465801"/>
          <a:ext cx="1427572" cy="713786"/>
        </a:xfrm>
        <a:prstGeom prst="roundRect">
          <a:avLst>
            <a:gd name="adj" fmla="val 10000"/>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Portals</a:t>
          </a:r>
          <a:endParaRPr lang="en-GB" sz="2200" kern="1200" dirty="0"/>
        </a:p>
      </dsp:txBody>
      <dsp:txXfrm>
        <a:off x="4122844" y="2486707"/>
        <a:ext cx="1385760" cy="671974"/>
      </dsp:txXfrm>
    </dsp:sp>
    <dsp:sp modelId="{F520D3B4-6CF2-4518-BC97-2128AEE01748}">
      <dsp:nvSpPr>
        <dsp:cNvPr id="0" name=""/>
        <dsp:cNvSpPr/>
      </dsp:nvSpPr>
      <dsp:spPr>
        <a:xfrm rot="3124011">
          <a:off x="1351519" y="3263005"/>
          <a:ext cx="931191" cy="26630"/>
        </a:xfrm>
        <a:custGeom>
          <a:avLst/>
          <a:gdLst/>
          <a:ahLst/>
          <a:cxnLst/>
          <a:rect l="0" t="0" r="0" b="0"/>
          <a:pathLst>
            <a:path>
              <a:moveTo>
                <a:pt x="0" y="13315"/>
              </a:moveTo>
              <a:lnTo>
                <a:pt x="931191" y="1331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793835" y="3253040"/>
        <a:ext cx="46559" cy="46559"/>
      </dsp:txXfrm>
    </dsp:sp>
    <dsp:sp modelId="{5B1A98FC-5121-45C0-9E2E-8225145C5B8E}">
      <dsp:nvSpPr>
        <dsp:cNvPr id="0" name=""/>
        <dsp:cNvSpPr/>
      </dsp:nvSpPr>
      <dsp:spPr>
        <a:xfrm>
          <a:off x="2103336" y="3286656"/>
          <a:ext cx="1427572" cy="71378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SCI Gateway</a:t>
          </a:r>
          <a:endParaRPr lang="en-GB" sz="2200" kern="1200" dirty="0"/>
        </a:p>
      </dsp:txBody>
      <dsp:txXfrm>
        <a:off x="2124242" y="3307562"/>
        <a:ext cx="1385760" cy="671974"/>
      </dsp:txXfrm>
    </dsp:sp>
    <dsp:sp modelId="{F4637C3A-3AB3-4E30-A402-5AEE2EEDE280}">
      <dsp:nvSpPr>
        <dsp:cNvPr id="0" name=""/>
        <dsp:cNvSpPr/>
      </dsp:nvSpPr>
      <dsp:spPr>
        <a:xfrm>
          <a:off x="3530909" y="3630233"/>
          <a:ext cx="571029" cy="26630"/>
        </a:xfrm>
        <a:custGeom>
          <a:avLst/>
          <a:gdLst/>
          <a:ahLst/>
          <a:cxnLst/>
          <a:rect l="0" t="0" r="0" b="0"/>
          <a:pathLst>
            <a:path>
              <a:moveTo>
                <a:pt x="0" y="13315"/>
              </a:moveTo>
              <a:lnTo>
                <a:pt x="571029" y="1331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802148" y="3629273"/>
        <a:ext cx="28551" cy="28551"/>
      </dsp:txXfrm>
    </dsp:sp>
    <dsp:sp modelId="{1A559083-D56E-4217-9FB6-52AA43554D9B}">
      <dsp:nvSpPr>
        <dsp:cNvPr id="0" name=""/>
        <dsp:cNvSpPr/>
      </dsp:nvSpPr>
      <dsp:spPr>
        <a:xfrm>
          <a:off x="4101938" y="3286656"/>
          <a:ext cx="1427572" cy="71378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Hospitals</a:t>
          </a:r>
          <a:endParaRPr lang="en-GB" sz="2200" kern="1200" dirty="0"/>
        </a:p>
      </dsp:txBody>
      <dsp:txXfrm>
        <a:off x="4122844" y="3307562"/>
        <a:ext cx="1385760" cy="671974"/>
      </dsp:txXfrm>
    </dsp:sp>
    <dsp:sp modelId="{74668AFA-AFFF-4F10-AB2B-3A7F12EE8A73}">
      <dsp:nvSpPr>
        <dsp:cNvPr id="0" name=""/>
        <dsp:cNvSpPr/>
      </dsp:nvSpPr>
      <dsp:spPr>
        <a:xfrm rot="4187613">
          <a:off x="988459" y="3673432"/>
          <a:ext cx="1657312" cy="26630"/>
        </a:xfrm>
        <a:custGeom>
          <a:avLst/>
          <a:gdLst/>
          <a:ahLst/>
          <a:cxnLst/>
          <a:rect l="0" t="0" r="0" b="0"/>
          <a:pathLst>
            <a:path>
              <a:moveTo>
                <a:pt x="0" y="13315"/>
              </a:moveTo>
              <a:lnTo>
                <a:pt x="1657312" y="1331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775682" y="3645314"/>
        <a:ext cx="82865" cy="82865"/>
      </dsp:txXfrm>
    </dsp:sp>
    <dsp:sp modelId="{96245AF2-7719-46D9-B6A1-C53247ABF5B3}">
      <dsp:nvSpPr>
        <dsp:cNvPr id="0" name=""/>
        <dsp:cNvSpPr/>
      </dsp:nvSpPr>
      <dsp:spPr>
        <a:xfrm>
          <a:off x="2103336" y="4107510"/>
          <a:ext cx="1427572" cy="71378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err="1" smtClean="0"/>
            <a:t>ePharmacy</a:t>
          </a:r>
          <a:endParaRPr lang="en-GB" sz="2200" kern="1200" dirty="0"/>
        </a:p>
      </dsp:txBody>
      <dsp:txXfrm>
        <a:off x="2124242" y="4128416"/>
        <a:ext cx="1385760" cy="671974"/>
      </dsp:txXfrm>
    </dsp:sp>
    <dsp:sp modelId="{08D8BD16-C0C5-41EA-867B-B8F357A96A88}">
      <dsp:nvSpPr>
        <dsp:cNvPr id="0" name=""/>
        <dsp:cNvSpPr/>
      </dsp:nvSpPr>
      <dsp:spPr>
        <a:xfrm>
          <a:off x="3530909" y="4451088"/>
          <a:ext cx="571029" cy="26630"/>
        </a:xfrm>
        <a:custGeom>
          <a:avLst/>
          <a:gdLst/>
          <a:ahLst/>
          <a:cxnLst/>
          <a:rect l="0" t="0" r="0" b="0"/>
          <a:pathLst>
            <a:path>
              <a:moveTo>
                <a:pt x="0" y="13315"/>
              </a:moveTo>
              <a:lnTo>
                <a:pt x="571029" y="1331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802148" y="4450127"/>
        <a:ext cx="28551" cy="28551"/>
      </dsp:txXfrm>
    </dsp:sp>
    <dsp:sp modelId="{2E9CFCBB-F141-4658-9A11-50011A94EC5F}">
      <dsp:nvSpPr>
        <dsp:cNvPr id="0" name=""/>
        <dsp:cNvSpPr/>
      </dsp:nvSpPr>
      <dsp:spPr>
        <a:xfrm>
          <a:off x="4101938" y="4107510"/>
          <a:ext cx="1427572" cy="71378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Community Pharmacies</a:t>
          </a:r>
          <a:endParaRPr lang="en-GB" sz="2200" kern="1200" dirty="0"/>
        </a:p>
      </dsp:txBody>
      <dsp:txXfrm>
        <a:off x="4122844" y="4128416"/>
        <a:ext cx="1385760" cy="671974"/>
      </dsp:txXfrm>
    </dsp:sp>
    <dsp:sp modelId="{AD51F895-256A-449E-9B71-2EA0E04F3648}">
      <dsp:nvSpPr>
        <dsp:cNvPr id="0" name=""/>
        <dsp:cNvSpPr/>
      </dsp:nvSpPr>
      <dsp:spPr>
        <a:xfrm>
          <a:off x="5529511" y="4451088"/>
          <a:ext cx="571029" cy="26630"/>
        </a:xfrm>
        <a:custGeom>
          <a:avLst/>
          <a:gdLst/>
          <a:ahLst/>
          <a:cxnLst/>
          <a:rect l="0" t="0" r="0" b="0"/>
          <a:pathLst>
            <a:path>
              <a:moveTo>
                <a:pt x="0" y="13315"/>
              </a:moveTo>
              <a:lnTo>
                <a:pt x="571029" y="1331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800750" y="4450127"/>
        <a:ext cx="28551" cy="28551"/>
      </dsp:txXfrm>
    </dsp:sp>
    <dsp:sp modelId="{41B8E67F-D415-4D2B-BA86-DD27111EC331}">
      <dsp:nvSpPr>
        <dsp:cNvPr id="0" name=""/>
        <dsp:cNvSpPr/>
      </dsp:nvSpPr>
      <dsp:spPr>
        <a:xfrm>
          <a:off x="6100540" y="4107510"/>
          <a:ext cx="1427572" cy="71378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PSD</a:t>
          </a:r>
          <a:endParaRPr lang="en-GB" sz="2200" kern="1200" dirty="0"/>
        </a:p>
      </dsp:txBody>
      <dsp:txXfrm>
        <a:off x="6121446" y="4128416"/>
        <a:ext cx="1385760" cy="6719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 Id="rId5" Type="http://schemas.openxmlformats.org/officeDocument/2006/relationships/image" Target="../media/image49.emf"/><Relationship Id="rId4"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49212A-A119-409C-AC62-2F7DB0985745}" type="datetimeFigureOut">
              <a:rPr lang="en-GB" smtClean="0"/>
              <a:t>13/11/2013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BC793-6787-46DD-9090-6FB407636EA5}" type="slidenum">
              <a:rPr lang="en-GB" smtClean="0"/>
              <a:t>‹#›</a:t>
            </a:fld>
            <a:endParaRPr lang="en-GB"/>
          </a:p>
        </p:txBody>
      </p:sp>
    </p:spTree>
    <p:extLst>
      <p:ext uri="{BB962C8B-B14F-4D97-AF65-F5344CB8AC3E}">
        <p14:creationId xmlns:p14="http://schemas.microsoft.com/office/powerpoint/2010/main" val="330028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beginning</a:t>
            </a:r>
            <a:r>
              <a:rPr lang="en-GB" baseline="0" dirty="0" smtClean="0"/>
              <a:t> GP practices started using computers to do things.  This was great.</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2</a:t>
            </a:fld>
            <a:endParaRPr lang="en-GB"/>
          </a:p>
        </p:txBody>
      </p:sp>
    </p:spTree>
    <p:extLst>
      <p:ext uri="{BB962C8B-B14F-4D97-AF65-F5344CB8AC3E}">
        <p14:creationId xmlns:p14="http://schemas.microsoft.com/office/powerpoint/2010/main" val="83660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when we</a:t>
            </a:r>
            <a:r>
              <a:rPr lang="en-GB" baseline="0" dirty="0" smtClean="0"/>
              <a:t> come to talking about ‘Computable clinical models’ we mean turning a real world clinical concept such as a blood pressure into something that represents that in computer code, and that can then be processed by these machines – that is it is computable.  Listed, compared, reported on for patient care, performance management, </a:t>
            </a:r>
            <a:r>
              <a:rPr lang="en-GB" baseline="0" dirty="0" err="1" smtClean="0"/>
              <a:t>qof</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11</a:t>
            </a:fld>
            <a:endParaRPr lang="en-GB"/>
          </a:p>
        </p:txBody>
      </p:sp>
    </p:spTree>
    <p:extLst>
      <p:ext uri="{BB962C8B-B14F-4D97-AF65-F5344CB8AC3E}">
        <p14:creationId xmlns:p14="http://schemas.microsoft.com/office/powerpoint/2010/main" val="333683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Models are very important, and it is helpful if we use the correct ones or even better the same ones.  If we don’t we end up crashing spacecraft, or risk</a:t>
            </a:r>
            <a:r>
              <a:rPr lang="en-GB" baseline="0" dirty="0" smtClean="0"/>
              <a:t> making something look like something it is not.  Such as a stopped medication made to look current.  Or a cat a bit like a penguin.</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12</a:t>
            </a:fld>
            <a:endParaRPr lang="en-GB"/>
          </a:p>
        </p:txBody>
      </p:sp>
    </p:spTree>
    <p:extLst>
      <p:ext uri="{BB962C8B-B14F-4D97-AF65-F5344CB8AC3E}">
        <p14:creationId xmlns:p14="http://schemas.microsoft.com/office/powerpoint/2010/main" val="1210928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if</a:t>
            </a:r>
            <a:r>
              <a:rPr lang="en-GB" baseline="0" dirty="0" smtClean="0"/>
              <a:t> my system and your system have a clinical model that is the same then it is a no brainer to exchange messages.  It just works.</a:t>
            </a:r>
          </a:p>
          <a:p>
            <a:r>
              <a:rPr lang="en-GB" baseline="0" dirty="0" smtClean="0"/>
              <a:t>If we have different systems, however, then my system cannot directly talk to yours unless we use some kind of mapping.  The best way to do this to allow common exchange of data is to have some common model in the middle that all our systems can talk to.</a:t>
            </a:r>
          </a:p>
          <a:p>
            <a:endParaRPr lang="en-GB" baseline="0" dirty="0" smtClean="0"/>
          </a:p>
          <a:p>
            <a:r>
              <a:rPr lang="en-GB" baseline="0" dirty="0" smtClean="0"/>
              <a:t>This happens already, to an extent. Gp2GP for example, or HCG with the MIG – this is what they are doing.  But they are doing it with their own models in the middle, and their own models round the outside.</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13</a:t>
            </a:fld>
            <a:endParaRPr lang="en-GB"/>
          </a:p>
        </p:txBody>
      </p:sp>
    </p:spTree>
    <p:extLst>
      <p:ext uri="{BB962C8B-B14F-4D97-AF65-F5344CB8AC3E}">
        <p14:creationId xmlns:p14="http://schemas.microsoft.com/office/powerpoint/2010/main" val="1235373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Always runs into boundaries</a:t>
            </a:r>
          </a:p>
          <a:p>
            <a:r>
              <a:rPr lang="en-GB" dirty="0" smtClean="0"/>
              <a:t>Unable to adapt to multiple care contexts</a:t>
            </a:r>
          </a:p>
          <a:p>
            <a:r>
              <a:rPr lang="en-GB" dirty="0" smtClean="0"/>
              <a:t>Reliant on the interface</a:t>
            </a:r>
          </a:p>
          <a:p>
            <a:pPr lvl="1"/>
            <a:r>
              <a:rPr lang="en-GB" dirty="0" smtClean="0"/>
              <a:t>The data should be separate from the interface</a:t>
            </a:r>
          </a:p>
          <a:p>
            <a:r>
              <a:rPr lang="en-GB" dirty="0" smtClean="0"/>
              <a:t>Proprietary lock in</a:t>
            </a:r>
          </a:p>
          <a:p>
            <a:r>
              <a:rPr lang="en-GB" dirty="0" smtClean="0"/>
              <a:t>Instead</a:t>
            </a:r>
          </a:p>
          <a:p>
            <a:pPr lvl="1"/>
            <a:r>
              <a:rPr lang="en-GB" dirty="0" smtClean="0"/>
              <a:t>Multiple front ends</a:t>
            </a:r>
          </a:p>
          <a:p>
            <a:pPr lvl="1"/>
            <a:r>
              <a:rPr lang="en-GB" dirty="0" smtClean="0"/>
              <a:t>Common data models</a:t>
            </a:r>
          </a:p>
          <a:p>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14</a:t>
            </a:fld>
            <a:endParaRPr lang="en-GB"/>
          </a:p>
        </p:txBody>
      </p:sp>
    </p:spTree>
    <p:extLst>
      <p:ext uri="{BB962C8B-B14F-4D97-AF65-F5344CB8AC3E}">
        <p14:creationId xmlns:p14="http://schemas.microsoft.com/office/powerpoint/2010/main" val="2421338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But a problem: the requirements</a:t>
            </a:r>
            <a:r>
              <a:rPr lang="en-GB" baseline="0" dirty="0" smtClean="0"/>
              <a:t> of clinical data differ in different care contexts.  Us simple GPs may only want to know about </a:t>
            </a:r>
            <a:r>
              <a:rPr lang="en-GB" baseline="0" dirty="0" err="1" smtClean="0"/>
              <a:t>diastolics</a:t>
            </a:r>
            <a:r>
              <a:rPr lang="en-GB" baseline="0" dirty="0" smtClean="0"/>
              <a:t> and </a:t>
            </a:r>
            <a:r>
              <a:rPr lang="en-GB" baseline="0" dirty="0" err="1" smtClean="0"/>
              <a:t>systolics</a:t>
            </a:r>
            <a:r>
              <a:rPr lang="en-GB" baseline="0" dirty="0" smtClean="0"/>
              <a:t>, but super duper clever hospital doctors may want to know all sort of other things, like position and cuff size.</a:t>
            </a:r>
            <a:endParaRPr lang="en-GB" dirty="0" smtClean="0"/>
          </a:p>
          <a:p>
            <a:r>
              <a:rPr lang="en-GB" dirty="0" smtClean="0"/>
              <a:t>So how do we get around needing multiple</a:t>
            </a:r>
            <a:r>
              <a:rPr lang="en-GB" baseline="0" dirty="0" smtClean="0"/>
              <a:t> models for different care contexts?</a:t>
            </a:r>
            <a:endParaRPr lang="en-GB" dirty="0" smtClean="0"/>
          </a:p>
          <a:p>
            <a:r>
              <a:rPr lang="en-GB" dirty="0" smtClean="0"/>
              <a:t>In</a:t>
            </a:r>
            <a:r>
              <a:rPr lang="en-GB" baseline="0" dirty="0" smtClean="0"/>
              <a:t> health informatics the concept of ‘Clinical Archetype’ is well established.</a:t>
            </a:r>
          </a:p>
          <a:p>
            <a:r>
              <a:rPr lang="en-GB" baseline="0" dirty="0" smtClean="0"/>
              <a:t>This is essentially just a model with all the elements in it that we need to cover most situations. So this is the blood pressure archetype with all the diastolic, systolic, </a:t>
            </a:r>
            <a:r>
              <a:rPr lang="en-GB" baseline="0" dirty="0" err="1" smtClean="0"/>
              <a:t>korotkoff</a:t>
            </a:r>
            <a:r>
              <a:rPr lang="en-GB" baseline="0" dirty="0" smtClean="0"/>
              <a:t>, laterality, cuff size position, machine </a:t>
            </a:r>
            <a:r>
              <a:rPr lang="en-GB" baseline="0" dirty="0" err="1" smtClean="0"/>
              <a:t>etc</a:t>
            </a:r>
            <a:r>
              <a:rPr lang="en-GB" baseline="0" dirty="0" smtClean="0"/>
              <a:t> – the works.</a:t>
            </a:r>
          </a:p>
          <a:p>
            <a:r>
              <a:rPr lang="en-GB" baseline="0" dirty="0" smtClean="0"/>
              <a:t>This is more stuff than is required in most clinical situations.  So when it comes to using this </a:t>
            </a:r>
            <a:r>
              <a:rPr lang="en-GB" baseline="0" dirty="0" err="1" smtClean="0"/>
              <a:t>archtype</a:t>
            </a:r>
            <a:r>
              <a:rPr lang="en-GB" baseline="0" dirty="0" smtClean="0"/>
              <a:t> in real world situations we talk about using a ‘template’.  This uses all the defined elements from our </a:t>
            </a:r>
            <a:r>
              <a:rPr lang="en-GB" baseline="0" dirty="0" err="1" smtClean="0"/>
              <a:t>archtype</a:t>
            </a:r>
            <a:r>
              <a:rPr lang="en-GB" baseline="0" dirty="0" smtClean="0"/>
              <a:t> that we require. </a:t>
            </a:r>
          </a:p>
          <a:p>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16</a:t>
            </a:fld>
            <a:endParaRPr lang="en-GB"/>
          </a:p>
        </p:txBody>
      </p:sp>
    </p:spTree>
    <p:extLst>
      <p:ext uri="{BB962C8B-B14F-4D97-AF65-F5344CB8AC3E}">
        <p14:creationId xmlns:p14="http://schemas.microsoft.com/office/powerpoint/2010/main" val="2576862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Fundamentally we have a disconnect between</a:t>
            </a:r>
            <a:r>
              <a:rPr lang="en-GB" baseline="0" dirty="0" smtClean="0"/>
              <a:t> the shiny clinical teams using the </a:t>
            </a:r>
            <a:r>
              <a:rPr lang="en-GB" baseline="0" dirty="0" err="1" smtClean="0"/>
              <a:t>informations</a:t>
            </a:r>
            <a:r>
              <a:rPr lang="en-GB" baseline="0" dirty="0" smtClean="0"/>
              <a:t> systems, and the </a:t>
            </a:r>
            <a:r>
              <a:rPr lang="en-GB" baseline="0" dirty="0" err="1" smtClean="0"/>
              <a:t>uber</a:t>
            </a:r>
            <a:r>
              <a:rPr lang="en-GB" baseline="0" dirty="0" smtClean="0"/>
              <a:t> techs that build them using magic computer dust.  There is a wall between them that has been hard to overcome, with each side occasionally lobbing over a morsel or two.</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17</a:t>
            </a:fld>
            <a:endParaRPr lang="en-GB"/>
          </a:p>
        </p:txBody>
      </p:sp>
    </p:spTree>
    <p:extLst>
      <p:ext uri="{BB962C8B-B14F-4D97-AF65-F5344CB8AC3E}">
        <p14:creationId xmlns:p14="http://schemas.microsoft.com/office/powerpoint/2010/main" val="575216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the traditional method of delivering standards doesn’t really work in the clinical domain, where new requirements come along frequently, and clinical demands change almost as quickly.  We need something a bit more like the Agile model. And somewhere where clinical teams and technical teams can join together to agree good usable archetypes.</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18</a:t>
            </a:fld>
            <a:endParaRPr lang="en-GB"/>
          </a:p>
        </p:txBody>
      </p:sp>
    </p:spTree>
    <p:extLst>
      <p:ext uri="{BB962C8B-B14F-4D97-AF65-F5344CB8AC3E}">
        <p14:creationId xmlns:p14="http://schemas.microsoft.com/office/powerpoint/2010/main" val="136483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for this project we are using CKM.</a:t>
            </a:r>
            <a:r>
              <a:rPr lang="en-GB" baseline="0" dirty="0" smtClean="0"/>
              <a:t>  This is </a:t>
            </a:r>
            <a:r>
              <a:rPr lang="en-GB" baseline="0" dirty="0" err="1" smtClean="0"/>
              <a:t>is</a:t>
            </a:r>
            <a:r>
              <a:rPr lang="en-GB" baseline="0" dirty="0" smtClean="0"/>
              <a:t> a </a:t>
            </a:r>
            <a:r>
              <a:rPr lang="en-GB" dirty="0" smtClean="0"/>
              <a:t>Web based</a:t>
            </a:r>
          </a:p>
          <a:p>
            <a:r>
              <a:rPr lang="en-GB" dirty="0" smtClean="0"/>
              <a:t>Collaborative</a:t>
            </a:r>
          </a:p>
          <a:p>
            <a:r>
              <a:rPr lang="en-GB" dirty="0" smtClean="0"/>
              <a:t>Iterative</a:t>
            </a:r>
          </a:p>
          <a:p>
            <a:r>
              <a:rPr lang="en-GB" dirty="0" smtClean="0"/>
              <a:t>Edit &amp; Review Clinical Models</a:t>
            </a:r>
          </a:p>
          <a:p>
            <a:r>
              <a:rPr lang="en-GB" dirty="0" smtClean="0"/>
              <a:t>Joins clinicians and technologists</a:t>
            </a:r>
          </a:p>
          <a:p>
            <a:r>
              <a:rPr lang="en-GB" dirty="0" smtClean="0"/>
              <a:t>Archetypes &amp; Templates &amp; XML</a:t>
            </a:r>
          </a:p>
          <a:p>
            <a:r>
              <a:rPr lang="en-GB" dirty="0" smtClean="0"/>
              <a:t>Tool that spews out XML</a:t>
            </a:r>
            <a:r>
              <a:rPr lang="en-GB" baseline="0" dirty="0" smtClean="0"/>
              <a:t> once the clinical agreement is complete.</a:t>
            </a:r>
            <a:endParaRPr lang="en-GB" dirty="0" smtClean="0"/>
          </a:p>
          <a:p>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19</a:t>
            </a:fld>
            <a:endParaRPr lang="en-GB"/>
          </a:p>
        </p:txBody>
      </p:sp>
    </p:spTree>
    <p:extLst>
      <p:ext uri="{BB962C8B-B14F-4D97-AF65-F5344CB8AC3E}">
        <p14:creationId xmlns:p14="http://schemas.microsoft.com/office/powerpoint/2010/main" val="1351759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4ABC793-6787-46DD-9090-6FB407636EA5}" type="slidenum">
              <a:rPr lang="en-GB" smtClean="0"/>
              <a:t>28</a:t>
            </a:fld>
            <a:endParaRPr lang="en-GB"/>
          </a:p>
        </p:txBody>
      </p:sp>
    </p:spTree>
    <p:extLst>
      <p:ext uri="{BB962C8B-B14F-4D97-AF65-F5344CB8AC3E}">
        <p14:creationId xmlns:p14="http://schemas.microsoft.com/office/powerpoint/2010/main" val="4108051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surely, you think,</a:t>
            </a:r>
            <a:r>
              <a:rPr lang="en-GB" baseline="0" dirty="0" smtClean="0"/>
              <a:t> when it comes to medication particularly – a drug is a drug is a drug, however you package it up.</a:t>
            </a:r>
          </a:p>
          <a:p>
            <a:r>
              <a:rPr lang="en-GB" baseline="0" dirty="0" smtClean="0"/>
              <a:t>Atenolol 50mg tablets is always atenolol 50mg tablets.</a:t>
            </a:r>
          </a:p>
          <a:p>
            <a:r>
              <a:rPr lang="en-GB" baseline="0" dirty="0" smtClean="0"/>
              <a:t/>
            </a:r>
            <a:br>
              <a:rPr lang="en-GB" baseline="0" dirty="0" smtClean="0"/>
            </a:br>
            <a:r>
              <a:rPr lang="en-GB" baseline="0" dirty="0" smtClean="0"/>
              <a:t>So surely then it cannot be too complicated for us to devise a way of sharing this data reliably using one system.</a:t>
            </a:r>
          </a:p>
          <a:p>
            <a:endParaRPr lang="en-GB" baseline="0" dirty="0" smtClean="0"/>
          </a:p>
          <a:p>
            <a:r>
              <a:rPr lang="en-GB" baseline="0" dirty="0" smtClean="0"/>
              <a:t>And to an extent that is correct, as with </a:t>
            </a:r>
            <a:r>
              <a:rPr lang="en-GB" baseline="0" dirty="0" err="1" smtClean="0"/>
              <a:t>dm+d</a:t>
            </a:r>
            <a:r>
              <a:rPr lang="en-GB" baseline="0" dirty="0" smtClean="0"/>
              <a:t> this model does give us a reliable way of describing the medicine, of coding and recording it.  In </a:t>
            </a:r>
            <a:r>
              <a:rPr lang="en-GB" baseline="0" dirty="0" err="1" smtClean="0"/>
              <a:t>dm+d</a:t>
            </a:r>
            <a:r>
              <a:rPr lang="en-GB" baseline="0" dirty="0" smtClean="0"/>
              <a:t> atenolol is always atenolol.  But this is sadly not the whole picture.  </a:t>
            </a:r>
            <a:r>
              <a:rPr lang="en-GB" baseline="0" dirty="0" err="1" smtClean="0"/>
              <a:t>Dm+d</a:t>
            </a:r>
            <a:r>
              <a:rPr lang="en-GB" baseline="0" dirty="0" smtClean="0"/>
              <a:t> is only a useful model for the medicine itself, the drug.  Not all the stuff we have around a medicine to make it a prescription that can be safely taken or administered.</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29</a:t>
            </a:fld>
            <a:endParaRPr lang="en-GB"/>
          </a:p>
        </p:txBody>
      </p:sp>
    </p:spTree>
    <p:extLst>
      <p:ext uri="{BB962C8B-B14F-4D97-AF65-F5344CB8AC3E}">
        <p14:creationId xmlns:p14="http://schemas.microsoft.com/office/powerpoint/2010/main" val="187617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Everyone</a:t>
            </a:r>
            <a:r>
              <a:rPr lang="en-GB" baseline="0" dirty="0" smtClean="0"/>
              <a:t> loved them because we could hack out new systems for managing repeat prescribing and call / recall systems</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3</a:t>
            </a:fld>
            <a:endParaRPr lang="en-GB"/>
          </a:p>
        </p:txBody>
      </p:sp>
    </p:spTree>
    <p:extLst>
      <p:ext uri="{BB962C8B-B14F-4D97-AF65-F5344CB8AC3E}">
        <p14:creationId xmlns:p14="http://schemas.microsoft.com/office/powerpoint/2010/main" val="3531917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31</a:t>
            </a:fld>
            <a:endParaRPr lang="en-GB"/>
          </a:p>
        </p:txBody>
      </p:sp>
    </p:spTree>
    <p:extLst>
      <p:ext uri="{BB962C8B-B14F-4D97-AF65-F5344CB8AC3E}">
        <p14:creationId xmlns:p14="http://schemas.microsoft.com/office/powerpoint/2010/main" val="147644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34</a:t>
            </a:fld>
            <a:endParaRPr lang="en-GB"/>
          </a:p>
        </p:txBody>
      </p:sp>
    </p:spTree>
    <p:extLst>
      <p:ext uri="{BB962C8B-B14F-4D97-AF65-F5344CB8AC3E}">
        <p14:creationId xmlns:p14="http://schemas.microsoft.com/office/powerpoint/2010/main" val="2251859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every time we try and fix this we get</a:t>
            </a:r>
            <a:r>
              <a:rPr lang="en-GB" baseline="0" dirty="0" smtClean="0"/>
              <a:t> caught in a time warp.  Experience shows that standards cannot be top down things imposed on communities of real users – standards need to be bottom up, emerging through practical value; through real life use.</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35</a:t>
            </a:fld>
            <a:endParaRPr lang="en-GB"/>
          </a:p>
        </p:txBody>
      </p:sp>
    </p:spTree>
    <p:extLst>
      <p:ext uri="{BB962C8B-B14F-4D97-AF65-F5344CB8AC3E}">
        <p14:creationId xmlns:p14="http://schemas.microsoft.com/office/powerpoint/2010/main" val="759156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Or the </a:t>
            </a:r>
            <a:r>
              <a:rPr lang="en-GB" dirty="0" err="1" smtClean="0"/>
              <a:t>eiffel</a:t>
            </a:r>
            <a:r>
              <a:rPr lang="en-GB" baseline="0" dirty="0" smtClean="0"/>
              <a:t> tower.  It is just a way of representing some other real world thing without actually being that thing.</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36</a:t>
            </a:fld>
            <a:endParaRPr lang="en-GB"/>
          </a:p>
        </p:txBody>
      </p:sp>
    </p:spTree>
    <p:extLst>
      <p:ext uri="{BB962C8B-B14F-4D97-AF65-F5344CB8AC3E}">
        <p14:creationId xmlns:p14="http://schemas.microsoft.com/office/powerpoint/2010/main" val="2054820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in computer terms this is where we take a real world</a:t>
            </a:r>
            <a:r>
              <a:rPr lang="en-GB" baseline="0" dirty="0" smtClean="0"/>
              <a:t> thing, and make a representation of it in computer software.  So here we have a character being motion captured and modelled in the </a:t>
            </a:r>
            <a:r>
              <a:rPr lang="en-GB" baseline="0" dirty="0" err="1" smtClean="0"/>
              <a:t>playstation</a:t>
            </a:r>
            <a:r>
              <a:rPr lang="en-GB" baseline="0" dirty="0" smtClean="0"/>
              <a:t> game The Last of Us.  We have taken the real person, and provided a computer model of her for the game</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64</a:t>
            </a:fld>
            <a:endParaRPr lang="en-GB"/>
          </a:p>
        </p:txBody>
      </p:sp>
    </p:spTree>
    <p:extLst>
      <p:ext uri="{BB962C8B-B14F-4D97-AF65-F5344CB8AC3E}">
        <p14:creationId xmlns:p14="http://schemas.microsoft.com/office/powerpoint/2010/main" val="1681498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do we mean by a model?</a:t>
            </a:r>
          </a:p>
          <a:p>
            <a:r>
              <a:rPr lang="en-GB" dirty="0" smtClean="0"/>
              <a:t>These two pretty</a:t>
            </a:r>
            <a:r>
              <a:rPr lang="en-GB" baseline="0" dirty="0" smtClean="0"/>
              <a:t> people are professional models.  In this context we use the word model to mean a ‘representation of the perfect human being’.</a:t>
            </a:r>
          </a:p>
          <a:p>
            <a:r>
              <a:rPr lang="en-GB" baseline="0" dirty="0" smtClean="0"/>
              <a:t>A model is just that – it is a representation of something else.  Like a star ship.</a:t>
            </a:r>
          </a:p>
          <a:p>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65</a:t>
            </a:fld>
            <a:endParaRPr lang="en-GB"/>
          </a:p>
        </p:txBody>
      </p:sp>
    </p:spTree>
    <p:extLst>
      <p:ext uri="{BB962C8B-B14F-4D97-AF65-F5344CB8AC3E}">
        <p14:creationId xmlns:p14="http://schemas.microsoft.com/office/powerpoint/2010/main" val="4151797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all that’s good, but how do we actually, IRL get these models designed</a:t>
            </a:r>
            <a:r>
              <a:rPr lang="en-GB" baseline="0" dirty="0" smtClean="0"/>
              <a:t> and built encompassing all the requirements, and make it easier for developers at the same time?</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66</a:t>
            </a:fld>
            <a:endParaRPr lang="en-GB"/>
          </a:p>
        </p:txBody>
      </p:sp>
    </p:spTree>
    <p:extLst>
      <p:ext uri="{BB962C8B-B14F-4D97-AF65-F5344CB8AC3E}">
        <p14:creationId xmlns:p14="http://schemas.microsoft.com/office/powerpoint/2010/main" val="109185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 we all worked in relative</a:t>
            </a:r>
            <a:r>
              <a:rPr lang="en-GB" baseline="0" dirty="0" smtClean="0"/>
              <a:t> isolation, sharing records using a standard format – the A4 file – and </a:t>
            </a:r>
            <a:r>
              <a:rPr lang="en-GB" baseline="0" dirty="0" err="1" smtClean="0"/>
              <a:t>exhanging</a:t>
            </a:r>
            <a:r>
              <a:rPr lang="en-GB" baseline="0" dirty="0" smtClean="0"/>
              <a:t> them by little green men running round with packages.</a:t>
            </a:r>
          </a:p>
          <a:p>
            <a:endParaRPr lang="en-GB" baseline="0" dirty="0" smtClean="0"/>
          </a:p>
          <a:p>
            <a:r>
              <a:rPr lang="en-GB" baseline="0" dirty="0" smtClean="0"/>
              <a:t>As soon as we started hooking up our computer systems, however, we lost this communication standard and ran into some problems.  Now we no longer work in silos.</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4</a:t>
            </a:fld>
            <a:endParaRPr lang="en-GB"/>
          </a:p>
        </p:txBody>
      </p:sp>
    </p:spTree>
    <p:extLst>
      <p:ext uri="{BB962C8B-B14F-4D97-AF65-F5344CB8AC3E}">
        <p14:creationId xmlns:p14="http://schemas.microsoft.com/office/powerpoint/2010/main" val="417753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5A2FB4-E8BA-4762-8750-69859D4684F2}" type="slidenum">
              <a:rPr lang="en-US" smtClean="0"/>
              <a:pPr eaLnBrk="1" hangingPunct="1"/>
              <a:t>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smtClean="0"/>
              <a:t>The developed further and we got more and more complex</a:t>
            </a:r>
            <a:r>
              <a:rPr lang="en-US" sz="1000" baseline="0" dirty="0" smtClean="0"/>
              <a:t> clinical information systems allowing us to manage all the day do day tasks of record keeping for our patients and practices.</a:t>
            </a:r>
          </a:p>
          <a:p>
            <a:pPr eaLnBrk="1" hangingPunct="1"/>
            <a:endParaRPr lang="en-US" sz="1000" baseline="0" dirty="0" smtClean="0"/>
          </a:p>
          <a:p>
            <a:pPr eaLnBrk="1" hangingPunct="1"/>
            <a:r>
              <a:rPr lang="en-US" sz="1000" baseline="0" dirty="0" smtClean="0"/>
              <a:t>And that was fine…</a:t>
            </a:r>
            <a:endParaRPr lang="en-US"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 we all worked in relative</a:t>
            </a:r>
            <a:r>
              <a:rPr lang="en-GB" baseline="0" dirty="0" smtClean="0"/>
              <a:t> isolation, sharing records using a standard format – the A4 file – and </a:t>
            </a:r>
            <a:r>
              <a:rPr lang="en-GB" baseline="0" dirty="0" err="1" smtClean="0"/>
              <a:t>exhanging</a:t>
            </a:r>
            <a:r>
              <a:rPr lang="en-GB" baseline="0" dirty="0" smtClean="0"/>
              <a:t> them by little green men running round with packages.</a:t>
            </a:r>
          </a:p>
          <a:p>
            <a:endParaRPr lang="en-GB" baseline="0" dirty="0" smtClean="0"/>
          </a:p>
          <a:p>
            <a:r>
              <a:rPr lang="en-GB" baseline="0" dirty="0" smtClean="0"/>
              <a:t>As soon as we started hooking up our computer systems, however, we lost this communication standard and ran into some problems.  Now we no longer work in silos.</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6</a:t>
            </a:fld>
            <a:endParaRPr lang="en-GB"/>
          </a:p>
        </p:txBody>
      </p:sp>
    </p:spTree>
    <p:extLst>
      <p:ext uri="{BB962C8B-B14F-4D97-AF65-F5344CB8AC3E}">
        <p14:creationId xmlns:p14="http://schemas.microsoft.com/office/powerpoint/2010/main" val="417753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all these organisations and more are extracting and using and exchanging</a:t>
            </a:r>
            <a:r>
              <a:rPr lang="en-GB" baseline="0" dirty="0" smtClean="0"/>
              <a:t> data from GP systems.</a:t>
            </a:r>
          </a:p>
          <a:p>
            <a:r>
              <a:rPr lang="en-GB" baseline="0" dirty="0" smtClean="0"/>
              <a:t>And to do this reliably they have all run into the same problem.</a:t>
            </a:r>
          </a:p>
          <a:p>
            <a:r>
              <a:rPr lang="en-GB" baseline="0" dirty="0" smtClean="0"/>
              <a:t>The way one systems defines a clinical concept, may not be the way another defines it.</a:t>
            </a:r>
          </a:p>
          <a:p>
            <a:r>
              <a:rPr lang="en-GB" baseline="0" dirty="0" smtClean="0"/>
              <a:t>To fix this, we have had great work done by a variety of different organisations to meet their specific use cases.</a:t>
            </a:r>
          </a:p>
          <a:p>
            <a:r>
              <a:rPr lang="en-GB" baseline="0" dirty="0" smtClean="0"/>
              <a:t>And this in itself has led to some problems</a:t>
            </a:r>
          </a:p>
          <a:p>
            <a:endParaRPr lang="en-GB" baseline="0" dirty="0" smtClean="0"/>
          </a:p>
        </p:txBody>
      </p:sp>
      <p:sp>
        <p:nvSpPr>
          <p:cNvPr id="4" name="Slide Number Placeholder 3"/>
          <p:cNvSpPr>
            <a:spLocks noGrp="1"/>
          </p:cNvSpPr>
          <p:nvPr>
            <p:ph type="sldNum" sz="quarter" idx="10"/>
          </p:nvPr>
        </p:nvSpPr>
        <p:spPr/>
        <p:txBody>
          <a:bodyPr/>
          <a:lstStyle/>
          <a:p>
            <a:fld id="{64ABC793-6787-46DD-9090-6FB407636EA5}" type="slidenum">
              <a:rPr lang="en-GB" smtClean="0"/>
              <a:t>7</a:t>
            </a:fld>
            <a:endParaRPr lang="en-GB"/>
          </a:p>
        </p:txBody>
      </p:sp>
    </p:spTree>
    <p:extLst>
      <p:ext uri="{BB962C8B-B14F-4D97-AF65-F5344CB8AC3E}">
        <p14:creationId xmlns:p14="http://schemas.microsoft.com/office/powerpoint/2010/main" val="638653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 have a multiplicity of different formats</a:t>
            </a:r>
            <a:r>
              <a:rPr lang="en-GB" baseline="0" dirty="0" smtClean="0"/>
              <a:t> for exchanging information between systems.</a:t>
            </a:r>
          </a:p>
          <a:p>
            <a:r>
              <a:rPr lang="en-GB" baseline="0" dirty="0" smtClean="0"/>
              <a:t>The work we are doing at the moment focuses on medications and adverse reactions.</a:t>
            </a:r>
          </a:p>
          <a:p>
            <a:r>
              <a:rPr lang="en-GB" baseline="0" dirty="0" smtClean="0"/>
              <a:t>You can see from this list how many different ways organisations and projects have devised to exchange medication information between disparate systems.</a:t>
            </a:r>
          </a:p>
          <a:p>
            <a:r>
              <a:rPr lang="en-GB" baseline="0" dirty="0" smtClean="0"/>
              <a:t>Not one of these is the same.  Each fixes a bespoke problem in a bespoke way.</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8</a:t>
            </a:fld>
            <a:endParaRPr lang="en-GB"/>
          </a:p>
        </p:txBody>
      </p:sp>
    </p:spTree>
    <p:extLst>
      <p:ext uri="{BB962C8B-B14F-4D97-AF65-F5344CB8AC3E}">
        <p14:creationId xmlns:p14="http://schemas.microsoft.com/office/powerpoint/2010/main" val="406975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we have displays of the same medication data</a:t>
            </a:r>
            <a:r>
              <a:rPr lang="en-GB" baseline="0" dirty="0" smtClean="0"/>
              <a:t> in different systems.</a:t>
            </a:r>
          </a:p>
          <a:p>
            <a:r>
              <a:rPr lang="en-GB" baseline="0" dirty="0" smtClean="0"/>
              <a:t>The original comes from INPS Vision, shown here in INPS Vision.</a:t>
            </a:r>
          </a:p>
          <a:p>
            <a:r>
              <a:rPr lang="en-GB" baseline="0" dirty="0" smtClean="0"/>
              <a:t>This is the same record imported and viewed in ECS web viewer.</a:t>
            </a:r>
          </a:p>
          <a:p>
            <a:r>
              <a:rPr lang="en-GB" baseline="0" dirty="0" smtClean="0"/>
              <a:t>And here in SCI GW.</a:t>
            </a:r>
          </a:p>
          <a:p>
            <a:r>
              <a:rPr lang="en-GB" baseline="0" dirty="0" smtClean="0"/>
              <a:t>And here it is generated as a report for in hospital medications reconciliation.</a:t>
            </a:r>
          </a:p>
          <a:p>
            <a:r>
              <a:rPr lang="en-GB" baseline="0" dirty="0" smtClean="0"/>
              <a:t>The same data represented 4 different ways, and each way changing the meaning and usability and safety of the information shown.  Acute prescriptions and issues of repeat prescriptions and ‘current’ repeat medications all showing subtly differently with different labels in different places.</a:t>
            </a:r>
          </a:p>
          <a:p>
            <a:r>
              <a:rPr lang="en-GB" baseline="0" dirty="0" smtClean="0"/>
              <a:t>Why is this happening?  Because fundamentally we have at least 4 different ways of representing a prescription across all these disparate systems.  My understanding of what constitutes an ‘active repeat medication’ may not be yours.  What is meant by authorise?  What is meant by issue?  What is meant by ‘dose’, ‘start date’.</a:t>
            </a:r>
          </a:p>
          <a:p>
            <a:endParaRPr lang="en-GB" baseline="0" dirty="0" smtClean="0"/>
          </a:p>
          <a:p>
            <a:r>
              <a:rPr lang="en-GB" baseline="0" dirty="0" smtClean="0"/>
              <a:t>It is not only confusing, it has led to real and apparent risks as users of this crucial clinical data find they do not understand it when translated to their own clinical contexts.</a:t>
            </a:r>
          </a:p>
        </p:txBody>
      </p:sp>
      <p:sp>
        <p:nvSpPr>
          <p:cNvPr id="4" name="Slide Number Placeholder 3"/>
          <p:cNvSpPr>
            <a:spLocks noGrp="1"/>
          </p:cNvSpPr>
          <p:nvPr>
            <p:ph type="sldNum" sz="quarter" idx="10"/>
          </p:nvPr>
        </p:nvSpPr>
        <p:spPr/>
        <p:txBody>
          <a:bodyPr/>
          <a:lstStyle/>
          <a:p>
            <a:fld id="{64ABC793-6787-46DD-9090-6FB407636EA5}" type="slidenum">
              <a:rPr lang="en-GB" smtClean="0"/>
              <a:t>9</a:t>
            </a:fld>
            <a:endParaRPr lang="en-GB"/>
          </a:p>
        </p:txBody>
      </p:sp>
    </p:spTree>
    <p:extLst>
      <p:ext uri="{BB962C8B-B14F-4D97-AF65-F5344CB8AC3E}">
        <p14:creationId xmlns:p14="http://schemas.microsoft.com/office/powerpoint/2010/main" val="13169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lets take a step back, and have a look at the sending systems for some of these problems.  Here in Vision we have a form for adding a new repeat master. Or template. Or prescription.  Or order. Or whatever you call it where you are.  You can see it has places for dates,</a:t>
            </a:r>
            <a:r>
              <a:rPr lang="en-GB" baseline="0" dirty="0" smtClean="0"/>
              <a:t> prescribers, drug name, source, dosage </a:t>
            </a:r>
            <a:r>
              <a:rPr lang="en-GB" baseline="0" dirty="0" err="1" smtClean="0"/>
              <a:t>etc</a:t>
            </a:r>
            <a:r>
              <a:rPr lang="en-GB" baseline="0" dirty="0" smtClean="0"/>
              <a:t> – lots of field for defining the prescription.  The same form in EMIS carries many of the same attributes, but with some variation.</a:t>
            </a:r>
          </a:p>
          <a:p>
            <a:r>
              <a:rPr lang="en-GB" baseline="0" dirty="0" smtClean="0"/>
              <a:t>The same thing happens if we look at allergies, blood pressures, weight.  All these forms and interfaces are different, and yet they are defining the same things clinically – they are dealing with the same clinical concepts.</a:t>
            </a:r>
          </a:p>
          <a:p>
            <a:endParaRPr lang="en-GB" baseline="0" dirty="0" smtClean="0"/>
          </a:p>
          <a:p>
            <a:r>
              <a:rPr lang="en-GB" baseline="0" dirty="0" smtClean="0"/>
              <a:t>What we have here in Vision and EMIS are a whole lot of subtly differing *models* of clinical things.  And the concept of a model is so important to this talk we are going to have a closer look at what we mean.</a:t>
            </a:r>
            <a:endParaRPr lang="en-GB" dirty="0"/>
          </a:p>
        </p:txBody>
      </p:sp>
      <p:sp>
        <p:nvSpPr>
          <p:cNvPr id="4" name="Slide Number Placeholder 3"/>
          <p:cNvSpPr>
            <a:spLocks noGrp="1"/>
          </p:cNvSpPr>
          <p:nvPr>
            <p:ph type="sldNum" sz="quarter" idx="10"/>
          </p:nvPr>
        </p:nvSpPr>
        <p:spPr/>
        <p:txBody>
          <a:bodyPr/>
          <a:lstStyle/>
          <a:p>
            <a:fld id="{64ABC793-6787-46DD-9090-6FB407636EA5}" type="slidenum">
              <a:rPr lang="en-GB" smtClean="0"/>
              <a:t>10</a:t>
            </a:fld>
            <a:endParaRPr lang="en-GB"/>
          </a:p>
        </p:txBody>
      </p:sp>
    </p:spTree>
    <p:extLst>
      <p:ext uri="{BB962C8B-B14F-4D97-AF65-F5344CB8AC3E}">
        <p14:creationId xmlns:p14="http://schemas.microsoft.com/office/powerpoint/2010/main" val="24336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lumMod val="25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6002338"/>
            <a:ext cx="91440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2983" y="105273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68783" y="285293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4641239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A3F3793-A761-4CD6-BB3F-A760EFBE5D53}" type="datetimeFigureOut">
              <a:rPr lang="en-GB"/>
              <a:pPr>
                <a:defRPr/>
              </a:pPr>
              <a:t>13/11/2013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1633019-45D7-48CE-A93D-8436B50690DB}" type="slidenum">
              <a:rPr lang="en-GB"/>
              <a:pPr>
                <a:defRPr/>
              </a:pPr>
              <a:t>‹#›</a:t>
            </a:fld>
            <a:endParaRPr lang="en-GB"/>
          </a:p>
        </p:txBody>
      </p:sp>
    </p:spTree>
    <p:extLst>
      <p:ext uri="{BB962C8B-B14F-4D97-AF65-F5344CB8AC3E}">
        <p14:creationId xmlns:p14="http://schemas.microsoft.com/office/powerpoint/2010/main" val="2577132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05255FD-F6AC-47AC-825F-6C041AB907EB}" type="datetimeFigureOut">
              <a:rPr lang="en-GB"/>
              <a:pPr>
                <a:defRPr/>
              </a:pPr>
              <a:t>13/11/2013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0D90428-489A-45F2-92D8-B4E9030CDC84}" type="slidenum">
              <a:rPr lang="en-GB"/>
              <a:pPr>
                <a:defRPr/>
              </a:pPr>
              <a:t>‹#›</a:t>
            </a:fld>
            <a:endParaRPr lang="en-GB"/>
          </a:p>
        </p:txBody>
      </p:sp>
    </p:spTree>
    <p:extLst>
      <p:ext uri="{BB962C8B-B14F-4D97-AF65-F5344CB8AC3E}">
        <p14:creationId xmlns:p14="http://schemas.microsoft.com/office/powerpoint/2010/main" val="476983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0AD8D2E-CD48-4279-8009-EFAFC990D5E3}" type="datetimeFigureOut">
              <a:rPr lang="en-GB"/>
              <a:pPr>
                <a:defRPr/>
              </a:pPr>
              <a:t>13/11/2013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1C98699-CF30-45D7-A80C-98E0B706630F}" type="slidenum">
              <a:rPr lang="en-GB"/>
              <a:pPr>
                <a:defRPr/>
              </a:pPr>
              <a:t>‹#›</a:t>
            </a:fld>
            <a:endParaRPr lang="en-GB"/>
          </a:p>
        </p:txBody>
      </p:sp>
    </p:spTree>
    <p:extLst>
      <p:ext uri="{BB962C8B-B14F-4D97-AF65-F5344CB8AC3E}">
        <p14:creationId xmlns:p14="http://schemas.microsoft.com/office/powerpoint/2010/main" val="1503624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3932873-6C84-42A8-8623-322842D79F4C}" type="datetimeFigureOut">
              <a:rPr lang="en-GB"/>
              <a:pPr>
                <a:defRPr/>
              </a:pPr>
              <a:t>13/11/2013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9E41925-B917-46E8-8451-277D336E7890}" type="slidenum">
              <a:rPr lang="en-GB"/>
              <a:pPr>
                <a:defRPr/>
              </a:pPr>
              <a:t>‹#›</a:t>
            </a:fld>
            <a:endParaRPr lang="en-GB"/>
          </a:p>
        </p:txBody>
      </p:sp>
    </p:spTree>
    <p:extLst>
      <p:ext uri="{BB962C8B-B14F-4D97-AF65-F5344CB8AC3E}">
        <p14:creationId xmlns:p14="http://schemas.microsoft.com/office/powerpoint/2010/main" val="2116405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516A35A-D593-47E4-978B-18EA63184A0B}" type="datetimeFigureOut">
              <a:rPr lang="en-GB"/>
              <a:pPr>
                <a:defRPr/>
              </a:pPr>
              <a:t>13/11/2013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84FF55-574F-489E-A861-07F3F1A74828}" type="slidenum">
              <a:rPr lang="en-GB"/>
              <a:pPr>
                <a:defRPr/>
              </a:pPr>
              <a:t>‹#›</a:t>
            </a:fld>
            <a:endParaRPr lang="en-GB"/>
          </a:p>
        </p:txBody>
      </p:sp>
    </p:spTree>
    <p:extLst>
      <p:ext uri="{BB962C8B-B14F-4D97-AF65-F5344CB8AC3E}">
        <p14:creationId xmlns:p14="http://schemas.microsoft.com/office/powerpoint/2010/main" val="3949314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8D0499B-7740-4517-AFDA-7ACFD92212EF}" type="datetimeFigureOut">
              <a:rPr lang="en-GB"/>
              <a:pPr>
                <a:defRPr/>
              </a:pPr>
              <a:t>13/11/2013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8B5A3E-BC5F-42CD-A96D-8E63FA28417C}" type="slidenum">
              <a:rPr lang="en-GB"/>
              <a:pPr>
                <a:defRPr/>
              </a:pPr>
              <a:t>‹#›</a:t>
            </a:fld>
            <a:endParaRPr lang="en-GB"/>
          </a:p>
        </p:txBody>
      </p:sp>
    </p:spTree>
    <p:extLst>
      <p:ext uri="{BB962C8B-B14F-4D97-AF65-F5344CB8AC3E}">
        <p14:creationId xmlns:p14="http://schemas.microsoft.com/office/powerpoint/2010/main" val="433654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E10DBDE-F2AF-4D9E-95EB-E8E3674FC4C5}" type="datetimeFigureOut">
              <a:rPr lang="en-GB"/>
              <a:pPr>
                <a:defRPr/>
              </a:pPr>
              <a:t>13/11/2013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11B52-7FB4-45EB-917C-95A6AB8F3DDD}" type="slidenum">
              <a:rPr lang="en-GB"/>
              <a:pPr>
                <a:defRPr/>
              </a:pPr>
              <a:t>‹#›</a:t>
            </a:fld>
            <a:endParaRPr lang="en-GB"/>
          </a:p>
        </p:txBody>
      </p:sp>
    </p:spTree>
    <p:extLst>
      <p:ext uri="{BB962C8B-B14F-4D97-AF65-F5344CB8AC3E}">
        <p14:creationId xmlns:p14="http://schemas.microsoft.com/office/powerpoint/2010/main" val="3925217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7CE9FF-FD65-4A5B-A780-BB8350530E4F}" type="datetimeFigureOut">
              <a:rPr lang="en-GB"/>
              <a:pPr>
                <a:defRPr/>
              </a:pPr>
              <a:t>13/11/2013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6A38044-72F0-45FC-8E86-F8DD4898D2CC}" type="slidenum">
              <a:rPr lang="en-GB"/>
              <a:pPr>
                <a:defRPr/>
              </a:pPr>
              <a:t>‹#›</a:t>
            </a:fld>
            <a:endParaRPr lang="en-GB"/>
          </a:p>
        </p:txBody>
      </p:sp>
    </p:spTree>
    <p:extLst>
      <p:ext uri="{BB962C8B-B14F-4D97-AF65-F5344CB8AC3E}">
        <p14:creationId xmlns:p14="http://schemas.microsoft.com/office/powerpoint/2010/main" val="963200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58C922C-96F4-406E-BFCB-DFC6CED2C485}" type="datetimeFigureOut">
              <a:rPr lang="en-GB"/>
              <a:pPr>
                <a:defRPr/>
              </a:pPr>
              <a:t>13/11/2013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08DEE73-CE9E-447F-9D4B-499CA836CBAA}" type="slidenum">
              <a:rPr lang="en-GB"/>
              <a:pPr>
                <a:defRPr/>
              </a:pPr>
              <a:t>‹#›</a:t>
            </a:fld>
            <a:endParaRPr lang="en-GB"/>
          </a:p>
        </p:txBody>
      </p:sp>
    </p:spTree>
    <p:extLst>
      <p:ext uri="{BB962C8B-B14F-4D97-AF65-F5344CB8AC3E}">
        <p14:creationId xmlns:p14="http://schemas.microsoft.com/office/powerpoint/2010/main" val="949375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444DAAA-976B-4F10-878F-EC6FB986EC5A}" type="datetimeFigureOut">
              <a:rPr lang="en-GB"/>
              <a:pPr>
                <a:defRPr/>
              </a:pPr>
              <a:t>13/11/2013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CE3B086-1FAF-45CD-A98D-64C0E6EC5B05}" type="slidenum">
              <a:rPr lang="en-GB"/>
              <a:pPr>
                <a:defRPr/>
              </a:pPr>
              <a:t>‹#›</a:t>
            </a:fld>
            <a:endParaRPr lang="en-GB"/>
          </a:p>
        </p:txBody>
      </p:sp>
    </p:spTree>
    <p:extLst>
      <p:ext uri="{BB962C8B-B14F-4D97-AF65-F5344CB8AC3E}">
        <p14:creationId xmlns:p14="http://schemas.microsoft.com/office/powerpoint/2010/main" val="777574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9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341438"/>
            <a:ext cx="82296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6002338"/>
            <a:ext cx="91440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44.emf"/><Relationship Id="rId3" Type="http://schemas.openxmlformats.org/officeDocument/2006/relationships/image" Target="../media/image34.emf"/><Relationship Id="rId7" Type="http://schemas.openxmlformats.org/officeDocument/2006/relationships/image" Target="../media/image38.emf"/><Relationship Id="rId12" Type="http://schemas.openxmlformats.org/officeDocument/2006/relationships/image" Target="../media/image43.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emf"/><Relationship Id="rId11" Type="http://schemas.openxmlformats.org/officeDocument/2006/relationships/image" Target="../media/image42.emf"/><Relationship Id="rId5" Type="http://schemas.openxmlformats.org/officeDocument/2006/relationships/image" Target="../media/image36.emf"/><Relationship Id="rId10" Type="http://schemas.openxmlformats.org/officeDocument/2006/relationships/image" Target="../media/image41.png"/><Relationship Id="rId4" Type="http://schemas.openxmlformats.org/officeDocument/2006/relationships/image" Target="../media/image35.emf"/><Relationship Id="rId9" Type="http://schemas.openxmlformats.org/officeDocument/2006/relationships/image" Target="../media/image40.emf"/></Relationships>
</file>

<file path=ppt/slides/_rels/slide15.xml.rels><?xml version="1.0" encoding="UTF-8" standalone="yes"?>
<Relationships xmlns="http://schemas.openxmlformats.org/package/2006/relationships"><Relationship Id="rId8" Type="http://schemas.openxmlformats.org/officeDocument/2006/relationships/oleObject" Target="file:///C:\Users\Paul\Dropbox\SCIMP\SCIMP%202013\Conference\Drawing58.vsd\Drawing\~Page-1\Box.85" TargetMode="External"/><Relationship Id="rId13" Type="http://schemas.openxmlformats.org/officeDocument/2006/relationships/image" Target="../media/image49.emf"/><Relationship Id="rId3" Type="http://schemas.openxmlformats.org/officeDocument/2006/relationships/image" Target="../media/image50.emf"/><Relationship Id="rId7" Type="http://schemas.openxmlformats.org/officeDocument/2006/relationships/image" Target="../media/image46.emf"/><Relationship Id="rId12" Type="http://schemas.openxmlformats.org/officeDocument/2006/relationships/oleObject" Target="file:///C:\Users\Paul\Dropbox\SCIMP\SCIMP%202013\Conference\Drawing58.vsd\Drawing\~Page-1\Box.86"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file:///C:\Users\Paul\Dropbox\SCIMP\SCIMP%202013\Conference\Drawing58.vsd\Drawing\~Page-1\Box.78" TargetMode="External"/><Relationship Id="rId11" Type="http://schemas.openxmlformats.org/officeDocument/2006/relationships/image" Target="../media/image48.emf"/><Relationship Id="rId5" Type="http://schemas.openxmlformats.org/officeDocument/2006/relationships/image" Target="../media/image45.emf"/><Relationship Id="rId10" Type="http://schemas.openxmlformats.org/officeDocument/2006/relationships/oleObject" Target="file:///C:\Users\Paul\Dropbox\SCIMP\SCIMP%202013\Conference\Drawing58.vsd\Drawing\~Page-1\Box.87" TargetMode="External"/><Relationship Id="rId4" Type="http://schemas.openxmlformats.org/officeDocument/2006/relationships/oleObject" Target="file:///C:\Users\Paul\Dropbox\SCIMP\SCIMP%202013\Conference\Drawing58.vsd\Drawing\~Page-1\Circle.84" TargetMode="External"/><Relationship Id="rId9" Type="http://schemas.openxmlformats.org/officeDocument/2006/relationships/image" Target="../media/image47.emf"/></Relationships>
</file>

<file path=ppt/slides/_rels/slide1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1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g"/></Relationships>
</file>

<file path=ppt/slides/_rels/slide1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png"/><Relationship Id="rId1" Type="http://schemas.openxmlformats.org/officeDocument/2006/relationships/slideLayout" Target="../slideLayouts/slideLayout6.xml"/><Relationship Id="rId4" Type="http://schemas.openxmlformats.org/officeDocument/2006/relationships/image" Target="../media/image74.jpeg"/></Relationships>
</file>

<file path=ppt/slides/_rels/slide25.xml.rels><?xml version="1.0" encoding="UTF-8" standalone="yes"?>
<Relationships xmlns="http://schemas.openxmlformats.org/package/2006/relationships"><Relationship Id="rId8" Type="http://schemas.openxmlformats.org/officeDocument/2006/relationships/image" Target="../media/image81.jpg"/><Relationship Id="rId13" Type="http://schemas.openxmlformats.org/officeDocument/2006/relationships/image" Target="../media/image86.png"/><Relationship Id="rId3" Type="http://schemas.openxmlformats.org/officeDocument/2006/relationships/image" Target="../media/image76.emf"/><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75.emf"/><Relationship Id="rId1" Type="http://schemas.openxmlformats.org/officeDocument/2006/relationships/slideLayout" Target="../slideLayouts/slideLayout7.xml"/><Relationship Id="rId6" Type="http://schemas.openxmlformats.org/officeDocument/2006/relationships/image" Target="../media/image79.wmf"/><Relationship Id="rId11" Type="http://schemas.openxmlformats.org/officeDocument/2006/relationships/image" Target="../media/image84.wmf"/><Relationship Id="rId5" Type="http://schemas.openxmlformats.org/officeDocument/2006/relationships/image" Target="../media/image78.wmf"/><Relationship Id="rId10" Type="http://schemas.openxmlformats.org/officeDocument/2006/relationships/image" Target="../media/image83.wmf"/><Relationship Id="rId4" Type="http://schemas.openxmlformats.org/officeDocument/2006/relationships/image" Target="../media/image77.png"/><Relationship Id="rId9" Type="http://schemas.openxmlformats.org/officeDocument/2006/relationships/image" Target="../media/image82.emf"/><Relationship Id="rId14" Type="http://schemas.openxmlformats.org/officeDocument/2006/relationships/image" Target="../media/image8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1.jpg"/><Relationship Id="rId5" Type="http://schemas.openxmlformats.org/officeDocument/2006/relationships/image" Target="../media/image90.jpg"/><Relationship Id="rId4" Type="http://schemas.openxmlformats.org/officeDocument/2006/relationships/image" Target="../media/image89.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9.w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gif"/><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5.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04.jpeg"/><Relationship Id="rId4" Type="http://schemas.openxmlformats.org/officeDocument/2006/relationships/image" Target="../media/image103.jpg"/></Relationships>
</file>

<file path=ppt/slides/_rels/slide66.xml.rels><?xml version="1.0" encoding="UTF-8" standalone="yes"?>
<Relationships xmlns="http://schemas.openxmlformats.org/package/2006/relationships"><Relationship Id="rId3" Type="http://schemas.openxmlformats.org/officeDocument/2006/relationships/image" Target="../media/image105.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http://www.clinicalmodels.org.uk/ck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2625" y="1052513"/>
            <a:ext cx="7772400" cy="1470025"/>
          </a:xfrm>
        </p:spPr>
        <p:txBody>
          <a:bodyPr/>
          <a:lstStyle/>
          <a:p>
            <a:r>
              <a:rPr lang="en-GB" altLang="en-US" dirty="0" smtClean="0"/>
              <a:t>NHS Scotland Clinical Models</a:t>
            </a:r>
          </a:p>
        </p:txBody>
      </p:sp>
      <p:sp>
        <p:nvSpPr>
          <p:cNvPr id="2" name="TextBox 1"/>
          <p:cNvSpPr txBox="1"/>
          <p:nvPr/>
        </p:nvSpPr>
        <p:spPr>
          <a:xfrm>
            <a:off x="4211960" y="5507940"/>
            <a:ext cx="4896544" cy="369332"/>
          </a:xfrm>
          <a:prstGeom prst="rect">
            <a:avLst/>
          </a:prstGeom>
          <a:noFill/>
        </p:spPr>
        <p:txBody>
          <a:bodyPr wrap="square" rtlCol="0">
            <a:spAutoFit/>
          </a:bodyPr>
          <a:lstStyle/>
          <a:p>
            <a:pPr algn="r"/>
            <a:r>
              <a:rPr lang="en-GB" dirty="0"/>
              <a:t>Dr Paul Miller – </a:t>
            </a:r>
            <a:r>
              <a:rPr lang="en-GB" dirty="0" smtClean="0"/>
              <a:t>paulmiller@nhs.net</a:t>
            </a:r>
            <a:endParaRPr lang="en-GB"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8" y="404664"/>
            <a:ext cx="7222015" cy="381642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3464" y="2018908"/>
            <a:ext cx="6088380" cy="44043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7148" y="2500447"/>
            <a:ext cx="6264696" cy="368680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884" y="300644"/>
            <a:ext cx="5995613" cy="2016224"/>
          </a:xfrm>
          <a:prstGeom prst="rect">
            <a:avLst/>
          </a:prstGeom>
        </p:spPr>
      </p:pic>
      <p:sp>
        <p:nvSpPr>
          <p:cNvPr id="7" name="Rectangle 6"/>
          <p:cNvSpPr/>
          <p:nvPr/>
        </p:nvSpPr>
        <p:spPr>
          <a:xfrm>
            <a:off x="1043608" y="2659658"/>
            <a:ext cx="7106591" cy="1569660"/>
          </a:xfrm>
          <a:prstGeom prst="rect">
            <a:avLst/>
          </a:prstGeom>
          <a:noFill/>
        </p:spPr>
        <p:txBody>
          <a:bodyPr wrap="square" lIns="91440" tIns="45720" rIns="91440" bIns="45720">
            <a:spAutoFit/>
            <a:scene3d>
              <a:camera prst="isometricRightUp"/>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solidFill>
                  <a:srgbClr val="FF0000"/>
                </a:solidFill>
                <a:effectLst>
                  <a:outerShdw blurRad="50800" dist="39000" dir="5460000" algn="tl">
                    <a:srgbClr val="000000">
                      <a:alpha val="38000"/>
                    </a:srgbClr>
                  </a:outerShdw>
                </a:effectLst>
              </a:rPr>
              <a:t>Models!</a:t>
            </a:r>
            <a:endParaRPr lang="en-US" sz="96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53455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par>
                          <p:cTn id="46" fill="hold">
                            <p:stCondLst>
                              <p:cond delay="500"/>
                            </p:stCondLst>
                            <p:childTnLst>
                              <p:par>
                                <p:cTn id="47" presetID="15"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Computable Clinical Model</a:t>
            </a:r>
            <a:endParaRPr lang="en-GB" dirty="0"/>
          </a:p>
        </p:txBody>
      </p:sp>
      <p:sp>
        <p:nvSpPr>
          <p:cNvPr id="3" name="Content Placeholder 2"/>
          <p:cNvSpPr>
            <a:spLocks noGrp="1"/>
          </p:cNvSpPr>
          <p:nvPr>
            <p:ph idx="1"/>
          </p:nvPr>
        </p:nvSpPr>
        <p:spPr/>
        <p:txBody>
          <a:bodyPr/>
          <a:lstStyle/>
          <a:p>
            <a:r>
              <a:rPr lang="en-GB" dirty="0" smtClean="0"/>
              <a:t>The representation of a clinical concept in a structured format in computer software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564904"/>
            <a:ext cx="4973526" cy="33123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2555505"/>
            <a:ext cx="5817240" cy="3423479"/>
          </a:xfrm>
          <a:prstGeom prst="rect">
            <a:avLst/>
          </a:prstGeom>
        </p:spPr>
      </p:pic>
    </p:spTree>
    <p:extLst>
      <p:ext uri="{BB962C8B-B14F-4D97-AF65-F5344CB8AC3E}">
        <p14:creationId xmlns:p14="http://schemas.microsoft.com/office/powerpoint/2010/main" val="715847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544" y="692696"/>
            <a:ext cx="7219259" cy="53936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20731"/>
            <a:ext cx="4484779" cy="407707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4293096"/>
            <a:ext cx="8420341" cy="1152128"/>
          </a:xfrm>
          <a:prstGeom prst="rect">
            <a:avLst/>
          </a:prstGeom>
        </p:spPr>
      </p:pic>
    </p:spTree>
    <p:extLst>
      <p:ext uri="{BB962C8B-B14F-4D97-AF65-F5344CB8AC3E}">
        <p14:creationId xmlns:p14="http://schemas.microsoft.com/office/powerpoint/2010/main" val="1776568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a:t>
            </a:r>
            <a:endParaRPr lang="en-GB"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3" y="1484784"/>
            <a:ext cx="5515589" cy="140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3" y="1484783"/>
            <a:ext cx="5515589" cy="13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476449"/>
            <a:ext cx="5515589" cy="140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3" y="1484784"/>
            <a:ext cx="551558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844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6"/>
                                        </p:tgtEl>
                                      </p:cBhvr>
                                    </p:animEffect>
                                    <p:set>
                                      <p:cBhvr>
                                        <p:cTn id="7" dur="1" fill="hold">
                                          <p:stCondLst>
                                            <p:cond delay="499"/>
                                          </p:stCondLst>
                                        </p:cTn>
                                        <p:tgtEl>
                                          <p:spTgt spid="307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fade">
                                      <p:cBhvr>
                                        <p:cTn id="10" dur="500"/>
                                        <p:tgtEl>
                                          <p:spTgt spid="30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079"/>
                                        </p:tgtEl>
                                      </p:cBhvr>
                                    </p:animEffect>
                                    <p:set>
                                      <p:cBhvr>
                                        <p:cTn id="15" dur="1" fill="hold">
                                          <p:stCondLst>
                                            <p:cond delay="499"/>
                                          </p:stCondLst>
                                        </p:cTn>
                                        <p:tgtEl>
                                          <p:spTgt spid="307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081"/>
                                        </p:tgtEl>
                                        <p:attrNameLst>
                                          <p:attrName>style.visibility</p:attrName>
                                        </p:attrNameLst>
                                      </p:cBhvr>
                                      <p:to>
                                        <p:strVal val="visible"/>
                                      </p:to>
                                    </p:set>
                                    <p:animEffect transition="in" filter="fade">
                                      <p:cBhvr>
                                        <p:cTn id="18" dur="500"/>
                                        <p:tgtEl>
                                          <p:spTgt spid="308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084"/>
                                        </p:tgtEl>
                                        <p:attrNameLst>
                                          <p:attrName>style.visibility</p:attrName>
                                        </p:attrNameLst>
                                      </p:cBhvr>
                                      <p:to>
                                        <p:strVal val="visible"/>
                                      </p:to>
                                    </p:set>
                                    <p:animEffect transition="in" filter="wipe(up)">
                                      <p:cBhvr>
                                        <p:cTn id="23"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12226"/>
            <a:ext cx="1577975"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193188"/>
            <a:ext cx="13985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2996952"/>
            <a:ext cx="13985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342900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4478966"/>
            <a:ext cx="9810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5557" y="2996951"/>
            <a:ext cx="13985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719" y="2511522"/>
            <a:ext cx="2874963"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2771800" y="1892481"/>
            <a:ext cx="2664296" cy="1"/>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123728" y="3933056"/>
            <a:ext cx="1368152" cy="264294"/>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6" name="Left-Right Arrow 5"/>
          <p:cNvSpPr/>
          <p:nvPr/>
        </p:nvSpPr>
        <p:spPr>
          <a:xfrm>
            <a:off x="3698172" y="3437584"/>
            <a:ext cx="1130017" cy="52786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rgbClr val="FF0000"/>
                </a:solidFill>
              </a:rPr>
              <a:t>?</a:t>
            </a:r>
            <a:endParaRPr lang="en-GB" sz="5400" dirty="0">
              <a:solidFill>
                <a:srgbClr val="FF0000"/>
              </a:solidFill>
            </a:endParaRPr>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75000" y="474426"/>
            <a:ext cx="3576359" cy="2028588"/>
          </a:xfrm>
          <a:prstGeom prst="rect">
            <a:avLst/>
          </a:prstGeom>
        </p:spPr>
      </p:pic>
      <p:pic>
        <p:nvPicPr>
          <p:cNvPr id="5131"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3728" y="1112226"/>
            <a:ext cx="4887913" cy="492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6159" y="1988840"/>
            <a:ext cx="8563049" cy="238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4"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74144" y="2503014"/>
            <a:ext cx="2874963"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649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123"/>
                                        </p:tgtEl>
                                      </p:cBhvr>
                                    </p:animEffect>
                                    <p:set>
                                      <p:cBhvr>
                                        <p:cTn id="17" dur="1" fill="hold">
                                          <p:stCondLst>
                                            <p:cond delay="499"/>
                                          </p:stCondLst>
                                        </p:cTn>
                                        <p:tgtEl>
                                          <p:spTgt spid="5123"/>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22"/>
                                        </p:tgtEl>
                                      </p:cBhvr>
                                    </p:animEffect>
                                    <p:set>
                                      <p:cBhvr>
                                        <p:cTn id="23" dur="1" fill="hold">
                                          <p:stCondLst>
                                            <p:cond delay="499"/>
                                          </p:stCondLst>
                                        </p:cTn>
                                        <p:tgtEl>
                                          <p:spTgt spid="512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124"/>
                                        </p:tgtEl>
                                        <p:attrNameLst>
                                          <p:attrName>style.visibility</p:attrName>
                                        </p:attrNameLst>
                                      </p:cBhvr>
                                      <p:to>
                                        <p:strVal val="visible"/>
                                      </p:to>
                                    </p:set>
                                    <p:animEffect transition="in" filter="fade">
                                      <p:cBhvr>
                                        <p:cTn id="26" dur="500"/>
                                        <p:tgtEl>
                                          <p:spTgt spid="51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animEffect transition="in" filter="fade">
                                      <p:cBhvr>
                                        <p:cTn id="31" dur="500"/>
                                        <p:tgtEl>
                                          <p:spTgt spid="51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126"/>
                                        </p:tgtEl>
                                        <p:attrNameLst>
                                          <p:attrName>style.visibility</p:attrName>
                                        </p:attrNameLst>
                                      </p:cBhvr>
                                      <p:to>
                                        <p:strVal val="visible"/>
                                      </p:to>
                                    </p:set>
                                    <p:animEffect transition="in" filter="fade">
                                      <p:cBhvr>
                                        <p:cTn id="36" dur="500"/>
                                        <p:tgtEl>
                                          <p:spTgt spid="51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5124"/>
                                        </p:tgtEl>
                                      </p:cBhvr>
                                    </p:animEffect>
                                    <p:set>
                                      <p:cBhvr>
                                        <p:cTn id="46" dur="1" fill="hold">
                                          <p:stCondLst>
                                            <p:cond delay="499"/>
                                          </p:stCondLst>
                                        </p:cTn>
                                        <p:tgtEl>
                                          <p:spTgt spid="5124"/>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5127"/>
                                        </p:tgtEl>
                                        <p:attrNameLst>
                                          <p:attrName>style.visibility</p:attrName>
                                        </p:attrNameLst>
                                      </p:cBhvr>
                                      <p:to>
                                        <p:strVal val="visible"/>
                                      </p:to>
                                    </p:set>
                                    <p:animEffect transition="in" filter="fade">
                                      <p:cBhvr>
                                        <p:cTn id="49" dur="500"/>
                                        <p:tgtEl>
                                          <p:spTgt spid="51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5125"/>
                                        </p:tgtEl>
                                      </p:cBhvr>
                                    </p:animEffect>
                                    <p:set>
                                      <p:cBhvr>
                                        <p:cTn id="54" dur="1" fill="hold">
                                          <p:stCondLst>
                                            <p:cond delay="499"/>
                                          </p:stCondLst>
                                        </p:cTn>
                                        <p:tgtEl>
                                          <p:spTgt spid="512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5126"/>
                                        </p:tgtEl>
                                      </p:cBhvr>
                                    </p:animEffect>
                                    <p:set>
                                      <p:cBhvr>
                                        <p:cTn id="57" dur="1" fill="hold">
                                          <p:stCondLst>
                                            <p:cond delay="499"/>
                                          </p:stCondLst>
                                        </p:cTn>
                                        <p:tgtEl>
                                          <p:spTgt spid="512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path" presetSubtype="0" fill="hold" nodeType="clickEffect">
                                  <p:stCondLst>
                                    <p:cond delay="0"/>
                                  </p:stCondLst>
                                  <p:childTnLst>
                                    <p:animMotion origin="layout" path="M -1.11111E-6 1.11111E-6 L -0.23507 0.00347 " pathEditMode="relative" rAng="0" ptsTypes="AA">
                                      <p:cBhvr>
                                        <p:cTn id="64" dur="1000" fill="hold"/>
                                        <p:tgtEl>
                                          <p:spTgt spid="5127"/>
                                        </p:tgtEl>
                                        <p:attrNameLst>
                                          <p:attrName>ppt_x</p:attrName>
                                          <p:attrName>ppt_y</p:attrName>
                                        </p:attrNameLst>
                                      </p:cBhvr>
                                      <p:rCtr x="-11753" y="162"/>
                                    </p:animMotion>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5128"/>
                                        </p:tgtEl>
                                        <p:attrNameLst>
                                          <p:attrName>style.visibility</p:attrName>
                                        </p:attrNameLst>
                                      </p:cBhvr>
                                      <p:to>
                                        <p:strVal val="visible"/>
                                      </p:to>
                                    </p:set>
                                    <p:animEffect transition="in" filter="fade">
                                      <p:cBhvr>
                                        <p:cTn id="68" dur="500"/>
                                        <p:tgtEl>
                                          <p:spTgt spid="51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134"/>
                                        </p:tgtEl>
                                        <p:attrNameLst>
                                          <p:attrName>style.visibility</p:attrName>
                                        </p:attrNameLst>
                                      </p:cBhvr>
                                      <p:to>
                                        <p:strVal val="visible"/>
                                      </p:to>
                                    </p:set>
                                    <p:animEffect transition="in" filter="fade">
                                      <p:cBhvr>
                                        <p:cTn id="73" dur="500"/>
                                        <p:tgtEl>
                                          <p:spTgt spid="513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131"/>
                                        </p:tgtEl>
                                        <p:attrNameLst>
                                          <p:attrName>style.visibility</p:attrName>
                                        </p:attrNameLst>
                                      </p:cBhvr>
                                      <p:to>
                                        <p:strVal val="visible"/>
                                      </p:to>
                                    </p:set>
                                    <p:animEffect transition="in" filter="fade">
                                      <p:cBhvr>
                                        <p:cTn id="88" dur="500"/>
                                        <p:tgtEl>
                                          <p:spTgt spid="513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5124"/>
                                        </p:tgtEl>
                                      </p:cBhvr>
                                    </p:animEffect>
                                    <p:set>
                                      <p:cBhvr>
                                        <p:cTn id="93" dur="1" fill="hold">
                                          <p:stCondLst>
                                            <p:cond delay="499"/>
                                          </p:stCondLst>
                                        </p:cTn>
                                        <p:tgtEl>
                                          <p:spTgt spid="5124"/>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5128"/>
                                        </p:tgtEl>
                                      </p:cBhvr>
                                    </p:animEffect>
                                    <p:set>
                                      <p:cBhvr>
                                        <p:cTn id="96" dur="1" fill="hold">
                                          <p:stCondLst>
                                            <p:cond delay="499"/>
                                          </p:stCondLst>
                                        </p:cTn>
                                        <p:tgtEl>
                                          <p:spTgt spid="5128"/>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6"/>
                                        </p:tgtEl>
                                      </p:cBhvr>
                                    </p:animEffect>
                                    <p:set>
                                      <p:cBhvr>
                                        <p:cTn id="99" dur="1" fill="hold">
                                          <p:stCondLst>
                                            <p:cond delay="499"/>
                                          </p:stCondLst>
                                        </p:cTn>
                                        <p:tgtEl>
                                          <p:spTgt spid="6"/>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7"/>
                                        </p:tgtEl>
                                      </p:cBhvr>
                                    </p:animEffect>
                                    <p:set>
                                      <p:cBhvr>
                                        <p:cTn id="102" dur="1" fill="hold">
                                          <p:stCondLst>
                                            <p:cond delay="499"/>
                                          </p:stCondLst>
                                        </p:cTn>
                                        <p:tgtEl>
                                          <p:spTgt spid="7"/>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5131"/>
                                        </p:tgtEl>
                                      </p:cBhvr>
                                    </p:animEffect>
                                    <p:set>
                                      <p:cBhvr>
                                        <p:cTn id="105" dur="1" fill="hold">
                                          <p:stCondLst>
                                            <p:cond delay="499"/>
                                          </p:stCondLst>
                                        </p:cTn>
                                        <p:tgtEl>
                                          <p:spTgt spid="5131"/>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127"/>
                                        </p:tgtEl>
                                      </p:cBhvr>
                                    </p:animEffect>
                                    <p:set>
                                      <p:cBhvr>
                                        <p:cTn id="108" dur="1" fill="hold">
                                          <p:stCondLst>
                                            <p:cond delay="499"/>
                                          </p:stCondLst>
                                        </p:cTn>
                                        <p:tgtEl>
                                          <p:spTgt spid="5127"/>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5134"/>
                                        </p:tgtEl>
                                        <p:attrNameLst>
                                          <p:attrName>style.visibility</p:attrName>
                                        </p:attrNameLst>
                                      </p:cBhvr>
                                      <p:to>
                                        <p:strVal val="hidden"/>
                                      </p:to>
                                    </p:set>
                                  </p:childTnLst>
                                </p:cTn>
                              </p:par>
                              <p:par>
                                <p:cTn id="111" presetID="22" presetClass="entr" presetSubtype="8" fill="hold" nodeType="withEffect">
                                  <p:stCondLst>
                                    <p:cond delay="0"/>
                                  </p:stCondLst>
                                  <p:childTnLst>
                                    <p:set>
                                      <p:cBhvr>
                                        <p:cTn id="112" dur="1" fill="hold">
                                          <p:stCondLst>
                                            <p:cond delay="0"/>
                                          </p:stCondLst>
                                        </p:cTn>
                                        <p:tgtEl>
                                          <p:spTgt spid="5132"/>
                                        </p:tgtEl>
                                        <p:attrNameLst>
                                          <p:attrName>style.visibility</p:attrName>
                                        </p:attrNameLst>
                                      </p:cBhvr>
                                      <p:to>
                                        <p:strVal val="visible"/>
                                      </p:to>
                                    </p:set>
                                    <p:animEffect transition="in" filter="wipe(left)">
                                      <p:cBhvr>
                                        <p:cTn id="113" dur="20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804" y="2276872"/>
            <a:ext cx="2454331" cy="215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3502856931"/>
              </p:ext>
            </p:extLst>
          </p:nvPr>
        </p:nvGraphicFramePr>
        <p:xfrm>
          <a:off x="3852863" y="2709863"/>
          <a:ext cx="1438275" cy="1438275"/>
        </p:xfrm>
        <a:graphic>
          <a:graphicData uri="http://schemas.openxmlformats.org/presentationml/2006/ole">
            <mc:AlternateContent xmlns:mc="http://schemas.openxmlformats.org/markup-compatibility/2006">
              <mc:Choice xmlns:v="urn:schemas-microsoft-com:vml" Requires="v">
                <p:oleObj spid="_x0000_s7236" name="Visio" r:id="rId4" imgW="1438620" imgH="1438560" progId="Visio.Drawing.11">
                  <p:link updateAutomatic="1"/>
                </p:oleObj>
              </mc:Choice>
              <mc:Fallback>
                <p:oleObj name="Visio" r:id="rId4" imgW="1438620" imgH="1438560" progId="Visio.Drawing.11">
                  <p:link updateAutomatic="1"/>
                  <p:pic>
                    <p:nvPicPr>
                      <p:cNvPr id="0" name=""/>
                      <p:cNvPicPr/>
                      <p:nvPr/>
                    </p:nvPicPr>
                    <p:blipFill>
                      <a:blip r:embed="rId5"/>
                      <a:stretch>
                        <a:fillRect/>
                      </a:stretch>
                    </p:blipFill>
                    <p:spPr>
                      <a:xfrm>
                        <a:off x="3852863" y="2709863"/>
                        <a:ext cx="1438275" cy="14382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08823250"/>
              </p:ext>
            </p:extLst>
          </p:nvPr>
        </p:nvGraphicFramePr>
        <p:xfrm>
          <a:off x="1871700" y="908720"/>
          <a:ext cx="1566863" cy="1566863"/>
        </p:xfrm>
        <a:graphic>
          <a:graphicData uri="http://schemas.openxmlformats.org/presentationml/2006/ole">
            <mc:AlternateContent xmlns:mc="http://schemas.openxmlformats.org/markup-compatibility/2006">
              <mc:Choice xmlns:v="urn:schemas-microsoft-com:vml" Requires="v">
                <p:oleObj spid="_x0000_s7237" name="Visio" r:id="rId6" imgW="1567419" imgH="1567512" progId="Visio.Drawing.11">
                  <p:link updateAutomatic="1"/>
                </p:oleObj>
              </mc:Choice>
              <mc:Fallback>
                <p:oleObj name="Visio" r:id="rId6" imgW="1567419" imgH="1567512" progId="Visio.Drawing.11">
                  <p:link updateAutomatic="1"/>
                  <p:pic>
                    <p:nvPicPr>
                      <p:cNvPr id="0" name=""/>
                      <p:cNvPicPr/>
                      <p:nvPr/>
                    </p:nvPicPr>
                    <p:blipFill>
                      <a:blip r:embed="rId7"/>
                      <a:stretch>
                        <a:fillRect/>
                      </a:stretch>
                    </p:blipFill>
                    <p:spPr>
                      <a:xfrm>
                        <a:off x="1871700" y="908720"/>
                        <a:ext cx="1566863" cy="15668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78638619"/>
              </p:ext>
            </p:extLst>
          </p:nvPr>
        </p:nvGraphicFramePr>
        <p:xfrm>
          <a:off x="5688124" y="908720"/>
          <a:ext cx="1566863" cy="1566863"/>
        </p:xfrm>
        <a:graphic>
          <a:graphicData uri="http://schemas.openxmlformats.org/presentationml/2006/ole">
            <mc:AlternateContent xmlns:mc="http://schemas.openxmlformats.org/markup-compatibility/2006">
              <mc:Choice xmlns:v="urn:schemas-microsoft-com:vml" Requires="v">
                <p:oleObj spid="_x0000_s7238" name="Visio" r:id="rId8" imgW="1567419" imgH="1567512" progId="Visio.Drawing.11">
                  <p:link updateAutomatic="1"/>
                </p:oleObj>
              </mc:Choice>
              <mc:Fallback>
                <p:oleObj name="Visio" r:id="rId8" imgW="1567419" imgH="1567512" progId="Visio.Drawing.11">
                  <p:link updateAutomatic="1"/>
                  <p:pic>
                    <p:nvPicPr>
                      <p:cNvPr id="0" name=""/>
                      <p:cNvPicPr/>
                      <p:nvPr/>
                    </p:nvPicPr>
                    <p:blipFill>
                      <a:blip r:embed="rId9"/>
                      <a:stretch>
                        <a:fillRect/>
                      </a:stretch>
                    </p:blipFill>
                    <p:spPr>
                      <a:xfrm>
                        <a:off x="5688124" y="908720"/>
                        <a:ext cx="1566863" cy="15668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5878401"/>
              </p:ext>
            </p:extLst>
          </p:nvPr>
        </p:nvGraphicFramePr>
        <p:xfrm>
          <a:off x="1871700" y="4229745"/>
          <a:ext cx="1566863" cy="1566863"/>
        </p:xfrm>
        <a:graphic>
          <a:graphicData uri="http://schemas.openxmlformats.org/presentationml/2006/ole">
            <mc:AlternateContent xmlns:mc="http://schemas.openxmlformats.org/markup-compatibility/2006">
              <mc:Choice xmlns:v="urn:schemas-microsoft-com:vml" Requires="v">
                <p:oleObj spid="_x0000_s7239" name="Visio" r:id="rId10" imgW="1567419" imgH="1567512" progId="Visio.Drawing.11">
                  <p:link updateAutomatic="1"/>
                </p:oleObj>
              </mc:Choice>
              <mc:Fallback>
                <p:oleObj name="Visio" r:id="rId10" imgW="1567419" imgH="1567512" progId="Visio.Drawing.11">
                  <p:link updateAutomatic="1"/>
                  <p:pic>
                    <p:nvPicPr>
                      <p:cNvPr id="0" name=""/>
                      <p:cNvPicPr/>
                      <p:nvPr/>
                    </p:nvPicPr>
                    <p:blipFill>
                      <a:blip r:embed="rId11"/>
                      <a:stretch>
                        <a:fillRect/>
                      </a:stretch>
                    </p:blipFill>
                    <p:spPr>
                      <a:xfrm>
                        <a:off x="1871700" y="4229745"/>
                        <a:ext cx="1566863" cy="15668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78617082"/>
              </p:ext>
            </p:extLst>
          </p:nvPr>
        </p:nvGraphicFramePr>
        <p:xfrm>
          <a:off x="5688124" y="4229745"/>
          <a:ext cx="1566863" cy="1566863"/>
        </p:xfrm>
        <a:graphic>
          <a:graphicData uri="http://schemas.openxmlformats.org/presentationml/2006/ole">
            <mc:AlternateContent xmlns:mc="http://schemas.openxmlformats.org/markup-compatibility/2006">
              <mc:Choice xmlns:v="urn:schemas-microsoft-com:vml" Requires="v">
                <p:oleObj spid="_x0000_s7240" name="Visio" r:id="rId12" imgW="1567419" imgH="1567512" progId="Visio.Drawing.11">
                  <p:link updateAutomatic="1"/>
                </p:oleObj>
              </mc:Choice>
              <mc:Fallback>
                <p:oleObj name="Visio" r:id="rId12" imgW="1567419" imgH="1567512" progId="Visio.Drawing.11">
                  <p:link updateAutomatic="1"/>
                  <p:pic>
                    <p:nvPicPr>
                      <p:cNvPr id="0" name=""/>
                      <p:cNvPicPr/>
                      <p:nvPr/>
                    </p:nvPicPr>
                    <p:blipFill>
                      <a:blip r:embed="rId13"/>
                      <a:stretch>
                        <a:fillRect/>
                      </a:stretch>
                    </p:blipFill>
                    <p:spPr>
                      <a:xfrm>
                        <a:off x="5688124" y="4229745"/>
                        <a:ext cx="1566863" cy="1566863"/>
                      </a:xfrm>
                      <a:prstGeom prst="rect">
                        <a:avLst/>
                      </a:prstGeom>
                    </p:spPr>
                  </p:pic>
                </p:oleObj>
              </mc:Fallback>
            </mc:AlternateContent>
          </a:graphicData>
        </a:graphic>
      </p:graphicFrame>
    </p:spTree>
    <p:extLst>
      <p:ext uri="{BB962C8B-B14F-4D97-AF65-F5344CB8AC3E}">
        <p14:creationId xmlns:p14="http://schemas.microsoft.com/office/powerpoint/2010/main" val="1967064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170"/>
                                        </p:tgtEl>
                                        <p:attrNameLst>
                                          <p:attrName>style.visibility</p:attrName>
                                        </p:attrNameLst>
                                      </p:cBhvr>
                                      <p:to>
                                        <p:strVal val="visible"/>
                                      </p:to>
                                    </p:set>
                                    <p:animEffect transition="in" filter="fade">
                                      <p:cBhvr>
                                        <p:cTn id="2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620688"/>
            <a:ext cx="2622550" cy="448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764704"/>
            <a:ext cx="459422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481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052736"/>
            <a:ext cx="3391546" cy="46085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1977923"/>
            <a:ext cx="3810000" cy="288036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444" y="255934"/>
            <a:ext cx="1519338" cy="6202116"/>
          </a:xfrm>
          <a:prstGeom prst="rect">
            <a:avLst/>
          </a:prstGeom>
          <a:ln w="76200">
            <a:solidFill>
              <a:schemeClr val="bg2">
                <a:lumMod val="10000"/>
              </a:schemeClr>
            </a:solidFill>
          </a:ln>
        </p:spPr>
      </p:pic>
    </p:spTree>
    <p:extLst>
      <p:ext uri="{BB962C8B-B14F-4D97-AF65-F5344CB8AC3E}">
        <p14:creationId xmlns:p14="http://schemas.microsoft.com/office/powerpoint/2010/main" val="3101942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48" y="980728"/>
            <a:ext cx="4381142" cy="46805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690" y="980728"/>
            <a:ext cx="4348072" cy="46805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744" y="563771"/>
            <a:ext cx="5112568" cy="5112568"/>
          </a:xfrm>
          <a:prstGeom prst="rect">
            <a:avLst/>
          </a:prstGeom>
        </p:spPr>
      </p:pic>
    </p:spTree>
    <p:extLst>
      <p:ext uri="{BB962C8B-B14F-4D97-AF65-F5344CB8AC3E}">
        <p14:creationId xmlns:p14="http://schemas.microsoft.com/office/powerpoint/2010/main" val="977141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340768"/>
            <a:ext cx="7054560" cy="4092425"/>
          </a:xfrm>
          <a:prstGeom prst="rect">
            <a:avLst/>
          </a:prstGeom>
        </p:spPr>
      </p:pic>
      <p:sp>
        <p:nvSpPr>
          <p:cNvPr id="5" name="Title 4"/>
          <p:cNvSpPr>
            <a:spLocks noGrp="1"/>
          </p:cNvSpPr>
          <p:nvPr>
            <p:ph type="title"/>
          </p:nvPr>
        </p:nvSpPr>
        <p:spPr/>
        <p:txBody>
          <a:bodyPr/>
          <a:lstStyle/>
          <a:p>
            <a:r>
              <a:rPr lang="en-GB" dirty="0" smtClean="0"/>
              <a:t>Clinical Knowledge Manager</a:t>
            </a:r>
            <a:endParaRPr lang="en-GB" dirty="0"/>
          </a:p>
        </p:txBody>
      </p:sp>
    </p:spTree>
    <p:extLst>
      <p:ext uri="{BB962C8B-B14F-4D97-AF65-F5344CB8AC3E}">
        <p14:creationId xmlns:p14="http://schemas.microsoft.com/office/powerpoint/2010/main" val="749075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548680"/>
            <a:ext cx="5112568" cy="5051218"/>
          </a:xfrm>
          <a:prstGeom prst="rect">
            <a:avLst/>
          </a:prstGeom>
        </p:spPr>
      </p:pic>
    </p:spTree>
    <p:extLst>
      <p:ext uri="{BB962C8B-B14F-4D97-AF65-F5344CB8AC3E}">
        <p14:creationId xmlns:p14="http://schemas.microsoft.com/office/powerpoint/2010/main" val="195859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Adverse Reactions</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3" y="1085776"/>
            <a:ext cx="6719189" cy="47914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048150"/>
            <a:ext cx="5760640" cy="48667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3" y="1661468"/>
            <a:ext cx="7668344" cy="3640111"/>
          </a:xfrm>
          <a:prstGeom prst="rect">
            <a:avLst/>
          </a:prstGeom>
        </p:spPr>
      </p:pic>
    </p:spTree>
    <p:extLst>
      <p:ext uri="{BB962C8B-B14F-4D97-AF65-F5344CB8AC3E}">
        <p14:creationId xmlns:p14="http://schemas.microsoft.com/office/powerpoint/2010/main" val="1799809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89788"/>
            <a:ext cx="6966774" cy="22322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42" y="1556792"/>
            <a:ext cx="2736304" cy="13818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946" y="4157542"/>
            <a:ext cx="2754615" cy="165100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003" y="3068960"/>
            <a:ext cx="2293819" cy="305588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3928" y="944559"/>
            <a:ext cx="2209992" cy="315495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0511" y="1090213"/>
            <a:ext cx="2392888" cy="5296359"/>
          </a:xfrm>
          <a:prstGeom prst="rect">
            <a:avLst/>
          </a:prstGeom>
        </p:spPr>
      </p:pic>
    </p:spTree>
    <p:extLst>
      <p:ext uri="{BB962C8B-B14F-4D97-AF65-F5344CB8AC3E}">
        <p14:creationId xmlns:p14="http://schemas.microsoft.com/office/powerpoint/2010/main" val="2834068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6500"/>
                            </p:stCondLst>
                            <p:childTnLst>
                              <p:par>
                                <p:cTn id="21" presetID="10" presetClass="entr" presetSubtype="0" fill="hold"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836711"/>
            <a:ext cx="4032448" cy="40904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1839330"/>
            <a:ext cx="5399326" cy="40358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548680"/>
            <a:ext cx="4066570" cy="5753065"/>
          </a:xfrm>
          <a:prstGeom prst="rect">
            <a:avLst/>
          </a:prstGeom>
        </p:spPr>
      </p:pic>
    </p:spTree>
    <p:extLst>
      <p:ext uri="{BB962C8B-B14F-4D97-AF65-F5344CB8AC3E}">
        <p14:creationId xmlns:p14="http://schemas.microsoft.com/office/powerpoint/2010/main" val="340998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Lessons</a:t>
            </a:r>
            <a:endParaRPr lang="en-GB" dirty="0"/>
          </a:p>
        </p:txBody>
      </p:sp>
      <p:sp>
        <p:nvSpPr>
          <p:cNvPr id="7" name="Content Placeholder 6"/>
          <p:cNvSpPr>
            <a:spLocks noGrp="1"/>
          </p:cNvSpPr>
          <p:nvPr>
            <p:ph idx="1"/>
          </p:nvPr>
        </p:nvSpPr>
        <p:spPr/>
        <p:txBody>
          <a:bodyPr/>
          <a:lstStyle/>
          <a:p>
            <a:r>
              <a:rPr lang="en-GB" dirty="0" smtClean="0"/>
              <a:t>Usability</a:t>
            </a:r>
          </a:p>
          <a:p>
            <a:r>
              <a:rPr lang="en-GB" dirty="0" smtClean="0"/>
              <a:t>eHealth / Informatics knowledge</a:t>
            </a:r>
            <a:br>
              <a:rPr lang="en-GB" dirty="0" smtClean="0"/>
            </a:br>
            <a:r>
              <a:rPr lang="en-GB" dirty="0" smtClean="0"/>
              <a:t>Community</a:t>
            </a:r>
          </a:p>
          <a:p>
            <a:r>
              <a:rPr lang="en-GB" dirty="0" smtClean="0"/>
              <a:t>Leadership</a:t>
            </a:r>
            <a:endParaRPr lang="en-GB" dirty="0"/>
          </a:p>
          <a:p>
            <a:r>
              <a:rPr lang="en-GB" dirty="0" smtClean="0"/>
              <a:t>Administrative Support</a:t>
            </a:r>
          </a:p>
          <a:p>
            <a:endParaRPr lang="en-GB" dirty="0"/>
          </a:p>
        </p:txBody>
      </p:sp>
    </p:spTree>
    <p:extLst>
      <p:ext uri="{BB962C8B-B14F-4D97-AF65-F5344CB8AC3E}">
        <p14:creationId xmlns:p14="http://schemas.microsoft.com/office/powerpoint/2010/main" val="3782090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71" y="1412776"/>
            <a:ext cx="1621913" cy="1728192"/>
          </a:xfrm>
          <a:prstGeom prst="rect">
            <a:avLst/>
          </a:prstGeom>
        </p:spPr>
      </p:pic>
      <p:sp>
        <p:nvSpPr>
          <p:cNvPr id="5" name="Title 4"/>
          <p:cNvSpPr>
            <a:spLocks noGrp="1"/>
          </p:cNvSpPr>
          <p:nvPr>
            <p:ph type="title"/>
          </p:nvPr>
        </p:nvSpPr>
        <p:spPr/>
        <p:txBody>
          <a:bodyPr/>
          <a:lstStyle/>
          <a:p>
            <a:r>
              <a:rPr lang="en-GB" dirty="0" smtClean="0"/>
              <a:t>Outputs</a:t>
            </a:r>
            <a:endParaRPr lang="en-GB" dirty="0"/>
          </a:p>
        </p:txBody>
      </p:sp>
      <p:pic>
        <p:nvPicPr>
          <p:cNvPr id="8196" name="Picture 4" descr="C:\Users\Paul\AppData\Local\Microsoft\Windows\Temporary Internet Files\Content.IE5\H12QNIU6\MC900215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6843" y="1728453"/>
            <a:ext cx="1579364" cy="12408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Paul\AppData\Local\Microsoft\Windows\Temporary Internet Files\Content.IE5\H12QNIU6\MC9002152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728452"/>
            <a:ext cx="1579364" cy="1240853"/>
          </a:xfrm>
          <a:prstGeom prst="rect">
            <a:avLst/>
          </a:prstGeom>
          <a:noFill/>
          <a:extLst>
            <a:ext uri="{909E8E84-426E-40DD-AFC4-6F175D3DCCD1}">
              <a14:hiddenFill xmlns:a14="http://schemas.microsoft.com/office/drawing/2010/main">
                <a:solidFill>
                  <a:srgbClr val="FFFFFF"/>
                </a:solidFill>
              </a14:hiddenFill>
            </a:ext>
          </a:extLst>
        </p:spPr>
      </p:pic>
      <p:sp>
        <p:nvSpPr>
          <p:cNvPr id="7" name="Left-Right Arrow 6"/>
          <p:cNvSpPr/>
          <p:nvPr/>
        </p:nvSpPr>
        <p:spPr>
          <a:xfrm>
            <a:off x="5940152" y="2204864"/>
            <a:ext cx="1008112" cy="2880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528" y="3266981"/>
            <a:ext cx="2952328" cy="954107"/>
          </a:xfrm>
          <a:prstGeom prst="rect">
            <a:avLst/>
          </a:prstGeom>
          <a:noFill/>
        </p:spPr>
        <p:txBody>
          <a:bodyPr wrap="square" rtlCol="0">
            <a:spAutoFit/>
          </a:bodyPr>
          <a:lstStyle/>
          <a:p>
            <a:pPr algn="ctr"/>
            <a:r>
              <a:rPr lang="en-GB" sz="2800" dirty="0" smtClean="0">
                <a:solidFill>
                  <a:srgbClr val="FFFF00"/>
                </a:solidFill>
              </a:rPr>
              <a:t>Ingredients</a:t>
            </a:r>
          </a:p>
          <a:p>
            <a:pPr algn="ctr"/>
            <a:r>
              <a:rPr lang="en-GB" sz="2800" dirty="0" smtClean="0">
                <a:solidFill>
                  <a:srgbClr val="FFFF00"/>
                </a:solidFill>
              </a:rPr>
              <a:t>Drug Groups</a:t>
            </a:r>
            <a:endParaRPr lang="en-GB" sz="2800" dirty="0">
              <a:solidFill>
                <a:srgbClr val="FFFF00"/>
              </a:solidFill>
            </a:endParaRPr>
          </a:p>
        </p:txBody>
      </p:sp>
      <p:sp>
        <p:nvSpPr>
          <p:cNvPr id="13" name="TextBox 12"/>
          <p:cNvSpPr txBox="1"/>
          <p:nvPr/>
        </p:nvSpPr>
        <p:spPr>
          <a:xfrm>
            <a:off x="4909745" y="3266981"/>
            <a:ext cx="2952328" cy="523220"/>
          </a:xfrm>
          <a:prstGeom prst="rect">
            <a:avLst/>
          </a:prstGeom>
          <a:noFill/>
        </p:spPr>
        <p:txBody>
          <a:bodyPr wrap="square" rtlCol="0">
            <a:spAutoFit/>
          </a:bodyPr>
          <a:lstStyle/>
          <a:p>
            <a:pPr algn="ctr"/>
            <a:r>
              <a:rPr lang="en-GB" sz="2800" dirty="0" smtClean="0">
                <a:solidFill>
                  <a:srgbClr val="FFFF00"/>
                </a:solidFill>
              </a:rPr>
              <a:t>Dose Syntax?</a:t>
            </a:r>
            <a:endParaRPr lang="en-GB" sz="2800" dirty="0">
              <a:solidFill>
                <a:srgbClr val="FFFF00"/>
              </a:solidFill>
            </a:endParaRPr>
          </a:p>
        </p:txBody>
      </p:sp>
      <p:sp>
        <p:nvSpPr>
          <p:cNvPr id="14" name="TextBox 13"/>
          <p:cNvSpPr txBox="1"/>
          <p:nvPr/>
        </p:nvSpPr>
        <p:spPr>
          <a:xfrm>
            <a:off x="5944380" y="5210036"/>
            <a:ext cx="2952328" cy="523220"/>
          </a:xfrm>
          <a:prstGeom prst="rect">
            <a:avLst/>
          </a:prstGeom>
          <a:noFill/>
        </p:spPr>
        <p:txBody>
          <a:bodyPr wrap="square" rtlCol="0">
            <a:spAutoFit/>
          </a:bodyPr>
          <a:lstStyle/>
          <a:p>
            <a:pPr algn="ctr"/>
            <a:r>
              <a:rPr lang="en-GB" sz="2800" dirty="0" smtClean="0">
                <a:solidFill>
                  <a:srgbClr val="FFFF00"/>
                </a:solidFill>
              </a:rPr>
              <a:t>Other models?</a:t>
            </a:r>
            <a:endParaRPr lang="en-GB" sz="2800" dirty="0">
              <a:solidFill>
                <a:srgbClr val="FFFF00"/>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2743" y="3933056"/>
            <a:ext cx="2773464" cy="1848976"/>
          </a:xfrm>
          <a:prstGeom prst="rect">
            <a:avLst/>
          </a:prstGeom>
        </p:spPr>
      </p:pic>
    </p:spTree>
    <p:extLst>
      <p:ext uri="{BB962C8B-B14F-4D97-AF65-F5344CB8AC3E}">
        <p14:creationId xmlns:p14="http://schemas.microsoft.com/office/powerpoint/2010/main" val="2738001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628800"/>
            <a:ext cx="2890837"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620688"/>
            <a:ext cx="4986337" cy="495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6586" y="2629929"/>
            <a:ext cx="869239"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descr="C:\Users\Paul\AppData\Local\Microsoft\Windows\Temporary Internet Files\Content.IE5\GAK8MRW5\MC90028051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1052" y="266145"/>
            <a:ext cx="1070878" cy="121863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Paul\AppData\Local\Microsoft\Windows\Temporary Internet Files\Content.IE5\GAK8MRW5\MC90008961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594" y="1628800"/>
            <a:ext cx="1591593" cy="103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2200" y="116632"/>
            <a:ext cx="1368152" cy="1368152"/>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3661" y="1484784"/>
            <a:ext cx="1345881" cy="1008112"/>
          </a:xfrm>
          <a:prstGeom prst="rect">
            <a:avLst/>
          </a:prstGeom>
        </p:spPr>
      </p:pic>
      <p:pic>
        <p:nvPicPr>
          <p:cNvPr id="615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1298" y="2578074"/>
            <a:ext cx="1039813"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descr="C:\Users\Paul\AppData\Local\Microsoft\Windows\Temporary Internet Files\Content.IE5\H12QNIU6\MC900370340[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9793" y="3284984"/>
            <a:ext cx="1021726" cy="988882"/>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C:\Users\Paul\AppData\Local\Microsoft\Windows\Temporary Internet Files\Content.IE5\GAK8MRW5\MC900071261[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76256" y="4521451"/>
            <a:ext cx="1347074" cy="10978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98037" y="4951236"/>
            <a:ext cx="944962" cy="602032"/>
          </a:xfrm>
          <a:prstGeom prst="rect">
            <a:avLst/>
          </a:prstGeom>
        </p:spPr>
      </p:pic>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3274" y="4201636"/>
            <a:ext cx="961502" cy="452939"/>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0903" y="3298525"/>
            <a:ext cx="1706975" cy="716930"/>
          </a:xfrm>
          <a:prstGeom prst="rect">
            <a:avLst/>
          </a:prstGeom>
        </p:spPr>
      </p:pic>
    </p:spTree>
    <p:extLst>
      <p:ext uri="{BB962C8B-B14F-4D97-AF65-F5344CB8AC3E}">
        <p14:creationId xmlns:p14="http://schemas.microsoft.com/office/powerpoint/2010/main" val="1333152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fade">
                                      <p:cBhvr>
                                        <p:cTn id="12" dur="500"/>
                                        <p:tgtEl>
                                          <p:spTgt spid="61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147"/>
                                        </p:tgtEl>
                                      </p:cBhvr>
                                    </p:animEffect>
                                    <p:set>
                                      <p:cBhvr>
                                        <p:cTn id="17" dur="1" fill="hold">
                                          <p:stCondLst>
                                            <p:cond delay="499"/>
                                          </p:stCondLst>
                                        </p:cTn>
                                        <p:tgtEl>
                                          <p:spTgt spid="61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53"/>
                                        </p:tgtEl>
                                        <p:attrNameLst>
                                          <p:attrName>style.visibility</p:attrName>
                                        </p:attrNameLst>
                                      </p:cBhvr>
                                      <p:to>
                                        <p:strVal val="visible"/>
                                      </p:to>
                                    </p:set>
                                    <p:animEffect transition="in" filter="fade">
                                      <p:cBhvr>
                                        <p:cTn id="22" dur="500"/>
                                        <p:tgtEl>
                                          <p:spTgt spid="61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fade">
                                      <p:cBhvr>
                                        <p:cTn id="27" dur="500"/>
                                        <p:tgtEl>
                                          <p:spTgt spid="6151"/>
                                        </p:tgtEl>
                                      </p:cBhvr>
                                    </p:animEffect>
                                  </p:childTnLst>
                                </p:cTn>
                              </p:par>
                              <p:par>
                                <p:cTn id="28" presetID="10" presetClass="entr" presetSubtype="0" fill="hold" nodeType="withEffect">
                                  <p:stCondLst>
                                    <p:cond delay="0"/>
                                  </p:stCondLst>
                                  <p:childTnLst>
                                    <p:set>
                                      <p:cBhvr>
                                        <p:cTn id="29" dur="1" fill="hold">
                                          <p:stCondLst>
                                            <p:cond delay="0"/>
                                          </p:stCondLst>
                                        </p:cTn>
                                        <p:tgtEl>
                                          <p:spTgt spid="6152"/>
                                        </p:tgtEl>
                                        <p:attrNameLst>
                                          <p:attrName>style.visibility</p:attrName>
                                        </p:attrNameLst>
                                      </p:cBhvr>
                                      <p:to>
                                        <p:strVal val="visible"/>
                                      </p:to>
                                    </p:set>
                                    <p:animEffect transition="in" filter="fade">
                                      <p:cBhvr>
                                        <p:cTn id="30" dur="500"/>
                                        <p:tgtEl>
                                          <p:spTgt spid="615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154"/>
                                        </p:tgtEl>
                                        <p:attrNameLst>
                                          <p:attrName>style.visibility</p:attrName>
                                        </p:attrNameLst>
                                      </p:cBhvr>
                                      <p:to>
                                        <p:strVal val="visible"/>
                                      </p:to>
                                    </p:set>
                                    <p:animEffect transition="in" filter="fade">
                                      <p:cBhvr>
                                        <p:cTn id="54" dur="500"/>
                                        <p:tgtEl>
                                          <p:spTgt spid="615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155"/>
                                        </p:tgtEl>
                                        <p:attrNameLst>
                                          <p:attrName>style.visibility</p:attrName>
                                        </p:attrNameLst>
                                      </p:cBhvr>
                                      <p:to>
                                        <p:strVal val="visible"/>
                                      </p:to>
                                    </p:set>
                                    <p:animEffect transition="in" filter="fade">
                                      <p:cBhvr>
                                        <p:cTn id="59"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15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Plans</a:t>
            </a:r>
            <a:endParaRPr lang="en-GB" dirty="0"/>
          </a:p>
        </p:txBody>
      </p:sp>
      <p:sp>
        <p:nvSpPr>
          <p:cNvPr id="3" name="Content Placeholder 2"/>
          <p:cNvSpPr>
            <a:spLocks noGrp="1"/>
          </p:cNvSpPr>
          <p:nvPr>
            <p:ph idx="1"/>
          </p:nvPr>
        </p:nvSpPr>
        <p:spPr>
          <a:xfrm>
            <a:off x="457200" y="1341438"/>
            <a:ext cx="8229600" cy="3671738"/>
          </a:xfrm>
        </p:spPr>
        <p:txBody>
          <a:bodyPr/>
          <a:lstStyle/>
          <a:p>
            <a:r>
              <a:rPr lang="en-GB" dirty="0" smtClean="0"/>
              <a:t>Publicity</a:t>
            </a:r>
          </a:p>
          <a:p>
            <a:r>
              <a:rPr lang="en-GB" dirty="0" smtClean="0"/>
              <a:t>Engagement</a:t>
            </a:r>
          </a:p>
          <a:p>
            <a:r>
              <a:rPr lang="en-GB" dirty="0" smtClean="0"/>
              <a:t>Education</a:t>
            </a:r>
          </a:p>
          <a:p>
            <a:r>
              <a:rPr lang="en-GB" dirty="0" smtClean="0"/>
              <a:t>Support</a:t>
            </a:r>
          </a:p>
          <a:p>
            <a:r>
              <a:rPr lang="en-GB" dirty="0" smtClean="0"/>
              <a:t>Timetable</a:t>
            </a:r>
          </a:p>
          <a:p>
            <a:r>
              <a:rPr lang="en-GB" dirty="0" smtClean="0"/>
              <a:t>Implementation</a:t>
            </a:r>
            <a:endParaRPr lang="en-GB" dirty="0"/>
          </a:p>
        </p:txBody>
      </p:sp>
    </p:spTree>
    <p:extLst>
      <p:ext uri="{BB962C8B-B14F-4D97-AF65-F5344CB8AC3E}">
        <p14:creationId xmlns:p14="http://schemas.microsoft.com/office/powerpoint/2010/main" val="4292165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Archetype’</a:t>
            </a:r>
            <a:endParaRPr lang="en-GB" dirty="0"/>
          </a:p>
        </p:txBody>
      </p:sp>
      <p:sp>
        <p:nvSpPr>
          <p:cNvPr id="4" name="Content Placeholder 3"/>
          <p:cNvSpPr>
            <a:spLocks noGrp="1"/>
          </p:cNvSpPr>
          <p:nvPr>
            <p:ph idx="1"/>
          </p:nvPr>
        </p:nvSpPr>
        <p:spPr/>
        <p:txBody>
          <a:bodyPr/>
          <a:lstStyle/>
          <a:p>
            <a:r>
              <a:rPr lang="en-GB" dirty="0" smtClean="0"/>
              <a:t>Is a ‘clinical model’</a:t>
            </a:r>
          </a:p>
          <a:p>
            <a:r>
              <a:rPr lang="en-GB" dirty="0" smtClean="0"/>
              <a:t>Has all the items (elements)</a:t>
            </a:r>
          </a:p>
          <a:p>
            <a:r>
              <a:rPr lang="en-GB" dirty="0" smtClean="0"/>
              <a:t>Fully defined</a:t>
            </a:r>
          </a:p>
          <a:p>
            <a:r>
              <a:rPr lang="en-GB" dirty="0" smtClean="0"/>
              <a:t>More than most clinicians require</a:t>
            </a:r>
          </a:p>
        </p:txBody>
      </p:sp>
    </p:spTree>
    <p:extLst>
      <p:ext uri="{BB962C8B-B14F-4D97-AF65-F5344CB8AC3E}">
        <p14:creationId xmlns:p14="http://schemas.microsoft.com/office/powerpoint/2010/main" val="4060816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39" y="810414"/>
            <a:ext cx="2809137" cy="225854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3488624"/>
            <a:ext cx="3751098" cy="210061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592834"/>
            <a:ext cx="2592288" cy="259228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2200" y="3356992"/>
            <a:ext cx="1728192" cy="2592288"/>
          </a:xfrm>
          <a:prstGeom prst="rect">
            <a:avLst/>
          </a:prstGeom>
        </p:spPr>
      </p:pic>
    </p:spTree>
    <p:extLst>
      <p:ext uri="{BB962C8B-B14F-4D97-AF65-F5344CB8AC3E}">
        <p14:creationId xmlns:p14="http://schemas.microsoft.com/office/powerpoint/2010/main" val="1166918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60648"/>
            <a:ext cx="6997700" cy="2400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2718141"/>
            <a:ext cx="5897324" cy="3524573"/>
          </a:xfrm>
          <a:prstGeom prst="rect">
            <a:avLst/>
          </a:prstGeom>
        </p:spPr>
      </p:pic>
    </p:spTree>
    <p:extLst>
      <p:ext uri="{BB962C8B-B14F-4D97-AF65-F5344CB8AC3E}">
        <p14:creationId xmlns:p14="http://schemas.microsoft.com/office/powerpoint/2010/main" val="1094453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CKM is:</a:t>
            </a:r>
            <a:endParaRPr lang="en-GB" dirty="0"/>
          </a:p>
        </p:txBody>
      </p:sp>
      <p:sp>
        <p:nvSpPr>
          <p:cNvPr id="3" name="Content Placeholder 2"/>
          <p:cNvSpPr>
            <a:spLocks noGrp="1"/>
          </p:cNvSpPr>
          <p:nvPr>
            <p:ph idx="1"/>
          </p:nvPr>
        </p:nvSpPr>
        <p:spPr>
          <a:xfrm>
            <a:off x="457200" y="1341438"/>
            <a:ext cx="8229600" cy="3599730"/>
          </a:xfrm>
        </p:spPr>
        <p:txBody>
          <a:bodyPr/>
          <a:lstStyle/>
          <a:p>
            <a:endParaRPr lang="en-GB" dirty="0"/>
          </a:p>
        </p:txBody>
      </p:sp>
    </p:spTree>
    <p:extLst>
      <p:ext uri="{BB962C8B-B14F-4D97-AF65-F5344CB8AC3E}">
        <p14:creationId xmlns:p14="http://schemas.microsoft.com/office/powerpoint/2010/main" val="2466361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548680"/>
            <a:ext cx="6558102" cy="51845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908164"/>
            <a:ext cx="6408712" cy="4825092"/>
          </a:xfrm>
          <a:prstGeom prst="rect">
            <a:avLst/>
          </a:prstGeom>
        </p:spPr>
      </p:pic>
    </p:spTree>
    <p:extLst>
      <p:ext uri="{BB962C8B-B14F-4D97-AF65-F5344CB8AC3E}">
        <p14:creationId xmlns:p14="http://schemas.microsoft.com/office/powerpoint/2010/main" val="4237454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Structured Data</a:t>
            </a:r>
            <a:endParaRPr lang="en-GB" dirty="0"/>
          </a:p>
        </p:txBody>
      </p:sp>
      <p:sp>
        <p:nvSpPr>
          <p:cNvPr id="3" name="Content Placeholder 2"/>
          <p:cNvSpPr>
            <a:spLocks noGrp="1"/>
          </p:cNvSpPr>
          <p:nvPr>
            <p:ph idx="1"/>
          </p:nvPr>
        </p:nvSpPr>
        <p:spPr>
          <a:xfrm>
            <a:off x="457200" y="1341438"/>
            <a:ext cx="8229600" cy="3599730"/>
          </a:xfrm>
        </p:spPr>
        <p:txBody>
          <a:bodyPr/>
          <a:lstStyle/>
          <a:p>
            <a:r>
              <a:rPr lang="en-GB" dirty="0" smtClean="0"/>
              <a:t>Not just view!</a:t>
            </a:r>
          </a:p>
          <a:p>
            <a:pPr lvl="1"/>
            <a:r>
              <a:rPr lang="en-GB" dirty="0" smtClean="0"/>
              <a:t>Your computer is not a projector</a:t>
            </a:r>
          </a:p>
          <a:p>
            <a:r>
              <a:rPr lang="en-GB" dirty="0" smtClean="0"/>
              <a:t>Computable, machine process-able data</a:t>
            </a:r>
          </a:p>
          <a:p>
            <a:pPr lvl="1"/>
            <a:r>
              <a:rPr lang="en-GB" dirty="0" smtClean="0"/>
              <a:t>Reduce or eliminate re-keying</a:t>
            </a:r>
          </a:p>
          <a:p>
            <a:pPr lvl="1"/>
            <a:r>
              <a:rPr lang="en-GB" dirty="0" smtClean="0"/>
              <a:t>Decision support</a:t>
            </a:r>
          </a:p>
          <a:p>
            <a:r>
              <a:rPr lang="en-GB" dirty="0" smtClean="0"/>
              <a:t>Data rich records = Better Medicine</a:t>
            </a:r>
          </a:p>
          <a:p>
            <a:pPr lvl="1"/>
            <a:r>
              <a:rPr lang="en-GB" dirty="0" smtClean="0"/>
              <a:t>= Happy, healthy people</a:t>
            </a:r>
            <a:endParaRPr lang="en-GB" dirty="0"/>
          </a:p>
        </p:txBody>
      </p:sp>
    </p:spTree>
    <p:extLst>
      <p:ext uri="{BB962C8B-B14F-4D97-AF65-F5344CB8AC3E}">
        <p14:creationId xmlns:p14="http://schemas.microsoft.com/office/powerpoint/2010/main" val="510586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Record?</a:t>
            </a:r>
            <a:endParaRPr lang="en-GB" dirty="0"/>
          </a:p>
        </p:txBody>
      </p:sp>
      <p:sp>
        <p:nvSpPr>
          <p:cNvPr id="3" name="Content Placeholder 2"/>
          <p:cNvSpPr>
            <a:spLocks noGrp="1"/>
          </p:cNvSpPr>
          <p:nvPr>
            <p:ph idx="1"/>
          </p:nvPr>
        </p:nvSpPr>
        <p:spPr>
          <a:xfrm>
            <a:off x="457200" y="1341438"/>
            <a:ext cx="8229600" cy="4751858"/>
          </a:xfrm>
        </p:spPr>
        <p:txBody>
          <a:bodyPr/>
          <a:lstStyle/>
          <a:p>
            <a:r>
              <a:rPr lang="en-GB" dirty="0" smtClean="0"/>
              <a:t>Always runs into boundaries</a:t>
            </a:r>
          </a:p>
          <a:p>
            <a:r>
              <a:rPr lang="en-GB" dirty="0" smtClean="0"/>
              <a:t>Unable to adapt to multiple care contexts</a:t>
            </a:r>
          </a:p>
          <a:p>
            <a:r>
              <a:rPr lang="en-GB" dirty="0" smtClean="0"/>
              <a:t>Reliant on the interface</a:t>
            </a:r>
          </a:p>
          <a:p>
            <a:pPr lvl="1"/>
            <a:r>
              <a:rPr lang="en-GB" dirty="0" smtClean="0"/>
              <a:t>The data should be separate from the interface</a:t>
            </a:r>
          </a:p>
          <a:p>
            <a:r>
              <a:rPr lang="en-GB" dirty="0" smtClean="0"/>
              <a:t>Proprietary lock in</a:t>
            </a:r>
          </a:p>
          <a:p>
            <a:r>
              <a:rPr lang="en-GB" dirty="0" smtClean="0"/>
              <a:t>Instead</a:t>
            </a:r>
          </a:p>
          <a:p>
            <a:pPr lvl="1"/>
            <a:r>
              <a:rPr lang="en-GB" dirty="0" smtClean="0"/>
              <a:t>Multiple front ends</a:t>
            </a:r>
          </a:p>
          <a:p>
            <a:pPr lvl="1"/>
            <a:r>
              <a:rPr lang="en-GB" dirty="0" smtClean="0"/>
              <a:t>Common data models</a:t>
            </a:r>
            <a:endParaRPr lang="en-GB" dirty="0"/>
          </a:p>
        </p:txBody>
      </p:sp>
    </p:spTree>
    <p:extLst>
      <p:ext uri="{BB962C8B-B14F-4D97-AF65-F5344CB8AC3E}">
        <p14:creationId xmlns:p14="http://schemas.microsoft.com/office/powerpoint/2010/main" val="982376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Example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477" y="3356992"/>
            <a:ext cx="4961801" cy="25202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052736"/>
            <a:ext cx="4004802" cy="2103789"/>
          </a:xfrm>
          <a:prstGeom prst="rect">
            <a:avLst/>
          </a:prstGeom>
        </p:spPr>
      </p:pic>
      <p:grpSp>
        <p:nvGrpSpPr>
          <p:cNvPr id="12" name="Group 11"/>
          <p:cNvGrpSpPr/>
          <p:nvPr/>
        </p:nvGrpSpPr>
        <p:grpSpPr>
          <a:xfrm>
            <a:off x="465471" y="2395264"/>
            <a:ext cx="3242433" cy="2186063"/>
            <a:chOff x="465471" y="1963017"/>
            <a:chExt cx="3242433" cy="2186063"/>
          </a:xfrm>
        </p:grpSpPr>
        <p:sp>
          <p:nvSpPr>
            <p:cNvPr id="7" name="TextBox 6"/>
            <p:cNvSpPr txBox="1"/>
            <p:nvPr/>
          </p:nvSpPr>
          <p:spPr>
            <a:xfrm>
              <a:off x="465471" y="1963017"/>
              <a:ext cx="1656184" cy="830997"/>
            </a:xfrm>
            <a:prstGeom prst="rect">
              <a:avLst/>
            </a:prstGeom>
            <a:solidFill>
              <a:schemeClr val="accent2"/>
            </a:solidFill>
            <a:ln w="28575">
              <a:solidFill>
                <a:schemeClr val="accent4"/>
              </a:solidFill>
            </a:ln>
          </p:spPr>
          <p:txBody>
            <a:bodyPr wrap="square" rtlCol="0">
              <a:spAutoFit/>
            </a:bodyPr>
            <a:lstStyle/>
            <a:p>
              <a:pPr algn="ctr"/>
              <a:r>
                <a:rPr lang="en-GB" sz="2400" dirty="0" smtClean="0"/>
                <a:t>Clinical Term</a:t>
              </a:r>
              <a:endParaRPr lang="en-GB" sz="2400" dirty="0"/>
            </a:p>
          </p:txBody>
        </p:sp>
        <p:sp>
          <p:nvSpPr>
            <p:cNvPr id="3" name="Rectangle 2"/>
            <p:cNvSpPr/>
            <p:nvPr/>
          </p:nvSpPr>
          <p:spPr>
            <a:xfrm>
              <a:off x="2411760" y="3645024"/>
              <a:ext cx="1296144"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1907704" y="2794014"/>
              <a:ext cx="504056" cy="8510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870956" y="2395264"/>
            <a:ext cx="2421124" cy="2206117"/>
            <a:chOff x="2870956" y="2395264"/>
            <a:chExt cx="2421124" cy="2206117"/>
          </a:xfrm>
        </p:grpSpPr>
        <p:sp>
          <p:nvSpPr>
            <p:cNvPr id="9" name="TextBox 8"/>
            <p:cNvSpPr txBox="1"/>
            <p:nvPr/>
          </p:nvSpPr>
          <p:spPr>
            <a:xfrm>
              <a:off x="2870956" y="2395264"/>
              <a:ext cx="1656184" cy="461665"/>
            </a:xfrm>
            <a:prstGeom prst="rect">
              <a:avLst/>
            </a:prstGeom>
            <a:solidFill>
              <a:schemeClr val="accent2"/>
            </a:solidFill>
            <a:ln w="28575">
              <a:solidFill>
                <a:schemeClr val="accent4"/>
              </a:solidFill>
            </a:ln>
          </p:spPr>
          <p:txBody>
            <a:bodyPr wrap="square" rtlCol="0">
              <a:spAutoFit/>
            </a:bodyPr>
            <a:lstStyle/>
            <a:p>
              <a:pPr algn="ctr"/>
              <a:r>
                <a:rPr lang="en-GB" sz="2400" dirty="0" smtClean="0"/>
                <a:t>Value</a:t>
              </a:r>
              <a:endParaRPr lang="en-GB" sz="2400" dirty="0"/>
            </a:p>
          </p:txBody>
        </p:sp>
        <p:sp>
          <p:nvSpPr>
            <p:cNvPr id="13" name="Rectangle 12"/>
            <p:cNvSpPr/>
            <p:nvPr/>
          </p:nvSpPr>
          <p:spPr>
            <a:xfrm>
              <a:off x="5004048" y="4046002"/>
              <a:ext cx="288032" cy="5553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a:stCxn id="9" idx="2"/>
            </p:cNvCxnSpPr>
            <p:nvPr/>
          </p:nvCxnSpPr>
          <p:spPr>
            <a:xfrm>
              <a:off x="3699048" y="2856929"/>
              <a:ext cx="1305000" cy="12534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527884" y="4059305"/>
            <a:ext cx="1656184" cy="2666313"/>
            <a:chOff x="3527884" y="4059305"/>
            <a:chExt cx="1656184" cy="2666313"/>
          </a:xfrm>
        </p:grpSpPr>
        <p:sp>
          <p:nvSpPr>
            <p:cNvPr id="8" name="TextBox 7"/>
            <p:cNvSpPr txBox="1"/>
            <p:nvPr/>
          </p:nvSpPr>
          <p:spPr>
            <a:xfrm>
              <a:off x="3527884" y="5894621"/>
              <a:ext cx="1656184" cy="830997"/>
            </a:xfrm>
            <a:prstGeom prst="rect">
              <a:avLst/>
            </a:prstGeom>
            <a:solidFill>
              <a:schemeClr val="accent2"/>
            </a:solidFill>
            <a:ln w="28575">
              <a:solidFill>
                <a:schemeClr val="accent4"/>
              </a:solidFill>
            </a:ln>
          </p:spPr>
          <p:txBody>
            <a:bodyPr wrap="square" rtlCol="0">
              <a:spAutoFit/>
            </a:bodyPr>
            <a:lstStyle/>
            <a:p>
              <a:pPr algn="ctr"/>
              <a:r>
                <a:rPr lang="en-GB" sz="2400" dirty="0" smtClean="0"/>
                <a:t>Unit of Measure</a:t>
              </a:r>
              <a:endParaRPr lang="en-GB" sz="2400" dirty="0"/>
            </a:p>
          </p:txBody>
        </p:sp>
        <p:sp>
          <p:nvSpPr>
            <p:cNvPr id="15" name="Rectangle 14"/>
            <p:cNvSpPr/>
            <p:nvPr/>
          </p:nvSpPr>
          <p:spPr>
            <a:xfrm>
              <a:off x="4328329" y="4059305"/>
              <a:ext cx="432048"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p:cNvCxnSpPr>
              <a:stCxn id="8" idx="0"/>
              <a:endCxn id="15" idx="2"/>
            </p:cNvCxnSpPr>
            <p:nvPr/>
          </p:nvCxnSpPr>
          <p:spPr>
            <a:xfrm flipV="1">
              <a:off x="4355976" y="4563361"/>
              <a:ext cx="188377" cy="13312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508104" y="3640488"/>
            <a:ext cx="3639035" cy="960894"/>
            <a:chOff x="5508104" y="3640488"/>
            <a:chExt cx="3639035" cy="960894"/>
          </a:xfrm>
        </p:grpSpPr>
        <p:sp>
          <p:nvSpPr>
            <p:cNvPr id="10" name="TextBox 9"/>
            <p:cNvSpPr txBox="1"/>
            <p:nvPr/>
          </p:nvSpPr>
          <p:spPr>
            <a:xfrm>
              <a:off x="7490955" y="3640488"/>
              <a:ext cx="1656184" cy="461665"/>
            </a:xfrm>
            <a:prstGeom prst="rect">
              <a:avLst/>
            </a:prstGeom>
            <a:solidFill>
              <a:schemeClr val="accent2"/>
            </a:solidFill>
            <a:ln w="28575">
              <a:solidFill>
                <a:schemeClr val="accent4"/>
              </a:solidFill>
            </a:ln>
          </p:spPr>
          <p:txBody>
            <a:bodyPr wrap="square" rtlCol="0">
              <a:spAutoFit/>
            </a:bodyPr>
            <a:lstStyle/>
            <a:p>
              <a:pPr algn="ctr"/>
              <a:r>
                <a:rPr lang="en-GB" sz="2400" dirty="0" smtClean="0"/>
                <a:t>Date</a:t>
              </a:r>
              <a:endParaRPr lang="en-GB" sz="2400" dirty="0"/>
            </a:p>
          </p:txBody>
        </p:sp>
        <p:sp>
          <p:nvSpPr>
            <p:cNvPr id="17" name="Rectangle 16"/>
            <p:cNvSpPr/>
            <p:nvPr/>
          </p:nvSpPr>
          <p:spPr>
            <a:xfrm>
              <a:off x="5508104" y="4097326"/>
              <a:ext cx="1080120"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a:stCxn id="10" idx="1"/>
              <a:endCxn id="17" idx="3"/>
            </p:cNvCxnSpPr>
            <p:nvPr/>
          </p:nvCxnSpPr>
          <p:spPr>
            <a:xfrm flipH="1">
              <a:off x="6588224" y="3871321"/>
              <a:ext cx="902731" cy="4780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4058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500"/>
                                        <p:tgtEl>
                                          <p:spTgt spid="29"/>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052736"/>
            <a:ext cx="7589643" cy="4248472"/>
          </a:xfrm>
          <a:prstGeom prst="rect">
            <a:avLst/>
          </a:prstGeom>
        </p:spPr>
      </p:pic>
    </p:spTree>
    <p:extLst>
      <p:ext uri="{BB962C8B-B14F-4D97-AF65-F5344CB8AC3E}">
        <p14:creationId xmlns:p14="http://schemas.microsoft.com/office/powerpoint/2010/main" val="342203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Model?</a:t>
            </a:r>
            <a:endParaRPr lang="en-GB" dirty="0"/>
          </a:p>
        </p:txBody>
      </p:sp>
      <p:sp>
        <p:nvSpPr>
          <p:cNvPr id="3" name="Content Placeholder 2"/>
          <p:cNvSpPr>
            <a:spLocks noGrp="1"/>
          </p:cNvSpPr>
          <p:nvPr>
            <p:ph idx="1"/>
          </p:nvPr>
        </p:nvSpPr>
        <p:spPr/>
        <p:txBody>
          <a:bodyPr/>
          <a:lstStyle/>
          <a:p>
            <a:r>
              <a:rPr lang="en-GB" dirty="0" smtClean="0"/>
              <a:t>A representation of a real world object or phenomenon</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348880"/>
            <a:ext cx="2431105" cy="37067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2348880"/>
            <a:ext cx="3795327" cy="3795327"/>
          </a:xfrm>
          <a:prstGeom prst="rect">
            <a:avLst/>
          </a:prstGeom>
        </p:spPr>
      </p:pic>
    </p:spTree>
    <p:extLst>
      <p:ext uri="{BB962C8B-B14F-4D97-AF65-F5344CB8AC3E}">
        <p14:creationId xmlns:p14="http://schemas.microsoft.com/office/powerpoint/2010/main" val="799672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 and Progress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064420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050176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71351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7353167" cy="401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16216" y="4998615"/>
            <a:ext cx="328838" cy="36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265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7" presetClass="path" presetSubtype="0" fill="hold" nodeType="clickEffect">
                                  <p:stCondLst>
                                    <p:cond delay="0"/>
                                  </p:stCondLst>
                                  <p:childTnLst>
                                    <p:animMotion origin="layout" path="M -1.11111E-6 -3.87925E-6 L -0.56354 -3.87925E-6 L -0.56354 -0.616 L -1.11111E-6 -0.616 L -1.11111E-6 -3.87925E-6 Z " pathEditMode="relative" rAng="0" ptsTypes="FFFFF">
                                      <p:cBhvr>
                                        <p:cTn id="11" dur="4000" spd="-100000" fill="hold"/>
                                        <p:tgtEl>
                                          <p:spTgt spid="1029"/>
                                        </p:tgtEl>
                                        <p:attrNameLst>
                                          <p:attrName>ppt_x</p:attrName>
                                          <p:attrName>ppt_y</p:attrName>
                                        </p:attrNameLst>
                                      </p:cBhvr>
                                      <p:rCtr x="-28177" y="-308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29830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big picture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39644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Become involved</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886491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75096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Template</a:t>
            </a:r>
            <a:endParaRPr lang="en-GB" dirty="0"/>
          </a:p>
        </p:txBody>
      </p:sp>
      <p:sp>
        <p:nvSpPr>
          <p:cNvPr id="3" name="Content Placeholder 2"/>
          <p:cNvSpPr>
            <a:spLocks noGrp="1"/>
          </p:cNvSpPr>
          <p:nvPr>
            <p:ph idx="1"/>
          </p:nvPr>
        </p:nvSpPr>
        <p:spPr>
          <a:xfrm>
            <a:off x="457200" y="1341438"/>
            <a:ext cx="8229600" cy="3887762"/>
          </a:xfrm>
        </p:spPr>
        <p:txBody>
          <a:bodyPr/>
          <a:lstStyle/>
          <a:p>
            <a:r>
              <a:rPr lang="en-GB" dirty="0" smtClean="0"/>
              <a:t>Just the bits you need</a:t>
            </a:r>
          </a:p>
          <a:p>
            <a:pPr lvl="1"/>
            <a:r>
              <a:rPr lang="en-GB" dirty="0" smtClean="0"/>
              <a:t>Systolic / Diastolic</a:t>
            </a:r>
          </a:p>
          <a:p>
            <a:pPr lvl="1"/>
            <a:r>
              <a:rPr lang="en-GB" dirty="0" smtClean="0"/>
              <a:t>Not Cuff, position, laterality</a:t>
            </a:r>
          </a:p>
          <a:p>
            <a:r>
              <a:rPr lang="en-GB" dirty="0" smtClean="0"/>
              <a:t>Allows for context</a:t>
            </a:r>
          </a:p>
          <a:p>
            <a:r>
              <a:rPr lang="en-GB" dirty="0" smtClean="0"/>
              <a:t>Can use elements from other Archetypes</a:t>
            </a:r>
          </a:p>
          <a:p>
            <a:r>
              <a:rPr lang="en-GB" dirty="0" smtClean="0"/>
              <a:t>Flexible, complex, adaptable models</a:t>
            </a:r>
            <a:endParaRPr lang="en-GB" dirty="0"/>
          </a:p>
        </p:txBody>
      </p:sp>
    </p:spTree>
    <p:extLst>
      <p:ext uri="{BB962C8B-B14F-4D97-AF65-F5344CB8AC3E}">
        <p14:creationId xmlns:p14="http://schemas.microsoft.com/office/powerpoint/2010/main" val="2232505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Proc</a:t>
            </a:r>
            <a:endParaRPr lang="en-GB" dirty="0"/>
          </a:p>
        </p:txBody>
      </p:sp>
      <p:sp>
        <p:nvSpPr>
          <p:cNvPr id="3" name="Content Placeholder 2"/>
          <p:cNvSpPr>
            <a:spLocks noGrp="1"/>
          </p:cNvSpPr>
          <p:nvPr>
            <p:ph sz="half" idx="1"/>
          </p:nvPr>
        </p:nvSpPr>
        <p:spPr/>
        <p:txBody>
          <a:bodyPr/>
          <a:lstStyle/>
          <a:p>
            <a:r>
              <a:rPr lang="en-GB" dirty="0" smtClean="0"/>
              <a:t>Hand written prescriptions</a:t>
            </a:r>
          </a:p>
          <a:p>
            <a:r>
              <a:rPr lang="en-GB" dirty="0" smtClean="0"/>
              <a:t>Computer printed prescription</a:t>
            </a:r>
          </a:p>
          <a:p>
            <a:r>
              <a:rPr lang="en-GB" dirty="0" smtClean="0"/>
              <a:t>Transmitted Prescriptions</a:t>
            </a:r>
          </a:p>
        </p:txBody>
      </p:sp>
      <p:sp>
        <p:nvSpPr>
          <p:cNvPr id="5" name="Content Placeholder 4"/>
          <p:cNvSpPr>
            <a:spLocks noGrp="1"/>
          </p:cNvSpPr>
          <p:nvPr>
            <p:ph sz="half" idx="2"/>
          </p:nvPr>
        </p:nvSpPr>
        <p:spPr/>
        <p:txBody>
          <a:bodyPr/>
          <a:lstStyle/>
          <a:p>
            <a:r>
              <a:rPr lang="en-GB" dirty="0" smtClean="0"/>
              <a:t>New models of prescribing</a:t>
            </a:r>
          </a:p>
          <a:p>
            <a:r>
              <a:rPr lang="en-GB" dirty="0" smtClean="0"/>
              <a:t>New </a:t>
            </a:r>
            <a:r>
              <a:rPr lang="en-GB" dirty="0"/>
              <a:t>uses for prescribing data</a:t>
            </a:r>
          </a:p>
          <a:p>
            <a:r>
              <a:rPr lang="en-GB" dirty="0" smtClean="0"/>
              <a:t>New </a:t>
            </a:r>
            <a:endParaRPr lang="en-GB" dirty="0"/>
          </a:p>
        </p:txBody>
      </p:sp>
    </p:spTree>
    <p:extLst>
      <p:ext uri="{BB962C8B-B14F-4D97-AF65-F5344CB8AC3E}">
        <p14:creationId xmlns:p14="http://schemas.microsoft.com/office/powerpoint/2010/main" val="3362574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r>
              <a:rPr lang="en-GB" dirty="0" smtClean="0"/>
              <a:t>Clinical Requirements</a:t>
            </a:r>
          </a:p>
          <a:p>
            <a:r>
              <a:rPr lang="en-GB" dirty="0" smtClean="0"/>
              <a:t>Developer Requirements</a:t>
            </a:r>
          </a:p>
          <a:p>
            <a:r>
              <a:rPr lang="en-GB" dirty="0" smtClean="0"/>
              <a:t>Rapid, </a:t>
            </a:r>
            <a:r>
              <a:rPr lang="en-GB" dirty="0" err="1" smtClean="0"/>
              <a:t>repsoni</a:t>
            </a:r>
            <a:endParaRPr lang="en-GB" dirty="0"/>
          </a:p>
        </p:txBody>
      </p:sp>
    </p:spTree>
    <p:extLst>
      <p:ext uri="{BB962C8B-B14F-4D97-AF65-F5344CB8AC3E}">
        <p14:creationId xmlns:p14="http://schemas.microsoft.com/office/powerpoint/2010/main" val="2869963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smtClean="0"/>
              <a:t>What is this about?</a:t>
            </a:r>
          </a:p>
        </p:txBody>
      </p:sp>
      <p:sp>
        <p:nvSpPr>
          <p:cNvPr id="15363" name="Content Placeholder 4"/>
          <p:cNvSpPr>
            <a:spLocks noGrp="1"/>
          </p:cNvSpPr>
          <p:nvPr>
            <p:ph sz="half" idx="1"/>
          </p:nvPr>
        </p:nvSpPr>
        <p:spPr/>
        <p:txBody>
          <a:bodyPr/>
          <a:lstStyle/>
          <a:p>
            <a:r>
              <a:rPr lang="en-GB" altLang="en-US" dirty="0" smtClean="0"/>
              <a:t>Medication Messages</a:t>
            </a:r>
          </a:p>
          <a:p>
            <a:pPr lvl="1"/>
            <a:r>
              <a:rPr lang="en-GB" altLang="en-US" dirty="0" smtClean="0"/>
              <a:t>Safe</a:t>
            </a:r>
          </a:p>
          <a:p>
            <a:pPr lvl="1"/>
            <a:r>
              <a:rPr lang="en-GB" altLang="en-US" dirty="0" smtClean="0"/>
              <a:t>Easy</a:t>
            </a:r>
          </a:p>
          <a:p>
            <a:pPr lvl="1"/>
            <a:r>
              <a:rPr lang="en-GB" altLang="en-US" dirty="0" smtClean="0"/>
              <a:t>Reliable</a:t>
            </a:r>
          </a:p>
          <a:p>
            <a:pPr lvl="1"/>
            <a:r>
              <a:rPr lang="en-GB" altLang="en-US" dirty="0" smtClean="0"/>
              <a:t>Computable</a:t>
            </a:r>
          </a:p>
        </p:txBody>
      </p:sp>
      <p:sp>
        <p:nvSpPr>
          <p:cNvPr id="15364" name="Content Placeholder 5"/>
          <p:cNvSpPr>
            <a:spLocks noGrp="1"/>
          </p:cNvSpPr>
          <p:nvPr>
            <p:ph sz="half" idx="2"/>
          </p:nvPr>
        </p:nvSpPr>
        <p:spPr/>
        <p:txBody>
          <a:bodyPr/>
          <a:lstStyle/>
          <a:p>
            <a:r>
              <a:rPr lang="en-GB" altLang="en-US" dirty="0" smtClean="0"/>
              <a:t>Objectives</a:t>
            </a:r>
          </a:p>
          <a:p>
            <a:pPr lvl="1"/>
            <a:r>
              <a:rPr lang="en-GB" altLang="en-US" dirty="0" smtClean="0"/>
              <a:t>Save work</a:t>
            </a:r>
          </a:p>
          <a:p>
            <a:pPr lvl="1"/>
            <a:r>
              <a:rPr lang="en-GB" altLang="en-US" dirty="0" smtClean="0"/>
              <a:t>Save money</a:t>
            </a:r>
          </a:p>
          <a:p>
            <a:pPr lvl="1"/>
            <a:r>
              <a:rPr lang="en-GB" altLang="en-US" dirty="0" smtClean="0"/>
              <a:t>Reduce harm</a:t>
            </a:r>
          </a:p>
          <a:p>
            <a:pPr lvl="1"/>
            <a:r>
              <a:rPr lang="en-GB" altLang="en-US" dirty="0" smtClean="0"/>
              <a:t>Save lives</a:t>
            </a:r>
          </a:p>
        </p:txBody>
      </p:sp>
      <p:sp>
        <p:nvSpPr>
          <p:cNvPr id="7" name="TextBox 6"/>
          <p:cNvSpPr txBox="1"/>
          <p:nvPr/>
        </p:nvSpPr>
        <p:spPr>
          <a:xfrm>
            <a:off x="395288" y="4005263"/>
            <a:ext cx="4464050" cy="830262"/>
          </a:xfrm>
          <a:prstGeom prst="rect">
            <a:avLst/>
          </a:prstGeom>
          <a:solidFill>
            <a:schemeClr val="accent2"/>
          </a:solidFill>
          <a:ln w="19050">
            <a:solidFill>
              <a:schemeClr val="accent6"/>
            </a:solidFill>
          </a:ln>
        </p:spPr>
        <p:txBody>
          <a:bodyPr>
            <a:spAutoFit/>
          </a:bodyPr>
          <a:lstStyle/>
          <a:p>
            <a:pPr algn="ctr" fontAlgn="auto">
              <a:spcBef>
                <a:spcPts val="0"/>
              </a:spcBef>
              <a:spcAft>
                <a:spcPts val="0"/>
              </a:spcAft>
              <a:defRPr/>
            </a:pPr>
            <a:r>
              <a:rPr lang="en-GB" sz="2400" dirty="0">
                <a:latin typeface="+mn-lt"/>
                <a:cs typeface="+mn-cs"/>
              </a:rPr>
              <a:t>Provide a 21</a:t>
            </a:r>
            <a:r>
              <a:rPr lang="en-GB" sz="2400" baseline="30000" dirty="0">
                <a:latin typeface="+mn-lt"/>
                <a:cs typeface="+mn-cs"/>
              </a:rPr>
              <a:t>st</a:t>
            </a:r>
            <a:r>
              <a:rPr lang="en-GB" sz="2400" dirty="0">
                <a:latin typeface="+mn-lt"/>
                <a:cs typeface="+mn-cs"/>
              </a:rPr>
              <a:t> century solution to medication</a:t>
            </a:r>
          </a:p>
        </p:txBody>
      </p:sp>
      <p:sp>
        <p:nvSpPr>
          <p:cNvPr id="8" name="TextBox 7"/>
          <p:cNvSpPr txBox="1"/>
          <p:nvPr/>
        </p:nvSpPr>
        <p:spPr>
          <a:xfrm>
            <a:off x="4211638" y="4987925"/>
            <a:ext cx="4464050" cy="461963"/>
          </a:xfrm>
          <a:prstGeom prst="rect">
            <a:avLst/>
          </a:prstGeom>
          <a:solidFill>
            <a:schemeClr val="accent2"/>
          </a:solidFill>
          <a:ln w="19050">
            <a:solidFill>
              <a:schemeClr val="accent6"/>
            </a:solidFill>
          </a:ln>
        </p:spPr>
        <p:txBody>
          <a:bodyPr>
            <a:spAutoFit/>
          </a:bodyPr>
          <a:lstStyle/>
          <a:p>
            <a:pPr algn="ctr" fontAlgn="auto">
              <a:spcBef>
                <a:spcPts val="0"/>
              </a:spcBef>
              <a:spcAft>
                <a:spcPts val="0"/>
              </a:spcAft>
              <a:defRPr/>
            </a:pPr>
            <a:r>
              <a:rPr lang="en-GB" sz="2400" dirty="0">
                <a:latin typeface="+mn-lt"/>
                <a:cs typeface="+mn-cs"/>
              </a:rPr>
              <a:t>To last till the 22</a:t>
            </a:r>
            <a:r>
              <a:rPr lang="en-GB" sz="2400" baseline="30000" dirty="0">
                <a:latin typeface="+mn-lt"/>
                <a:cs typeface="+mn-cs"/>
              </a:rPr>
              <a:t>nd</a:t>
            </a:r>
            <a:r>
              <a:rPr lang="en-GB" sz="2400" dirty="0">
                <a:latin typeface="+mn-lt"/>
                <a:cs typeface="+mn-cs"/>
              </a:rPr>
              <a:t> Century?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needs to happen?</a:t>
            </a:r>
            <a:endParaRPr lang="en-GB" dirty="0"/>
          </a:p>
        </p:txBody>
      </p:sp>
      <p:sp>
        <p:nvSpPr>
          <p:cNvPr id="3" name="Content Placeholder 2"/>
          <p:cNvSpPr>
            <a:spLocks noGrp="1"/>
          </p:cNvSpPr>
          <p:nvPr>
            <p:ph sz="half" idx="1"/>
          </p:nvPr>
        </p:nvSpPr>
        <p:spPr/>
        <p:txBody>
          <a:bodyPr/>
          <a:lstStyle/>
          <a:p>
            <a:r>
              <a:rPr lang="en-GB" dirty="0" smtClean="0"/>
              <a:t>Every system needs to be able to</a:t>
            </a:r>
          </a:p>
          <a:p>
            <a:pPr lvl="1"/>
            <a:r>
              <a:rPr lang="en-GB" dirty="0" smtClean="0"/>
              <a:t>Express</a:t>
            </a:r>
          </a:p>
          <a:p>
            <a:pPr lvl="1"/>
            <a:r>
              <a:rPr lang="en-GB" dirty="0" smtClean="0"/>
              <a:t>Store</a:t>
            </a:r>
          </a:p>
          <a:p>
            <a:pPr lvl="1"/>
            <a:r>
              <a:rPr lang="en-GB" dirty="0" err="1" smtClean="0"/>
              <a:t>Exhange</a:t>
            </a:r>
            <a:endParaRPr lang="en-GB" dirty="0"/>
          </a:p>
          <a:p>
            <a:pPr lvl="1"/>
            <a:r>
              <a:rPr lang="en-GB" dirty="0" smtClean="0"/>
              <a:t>Clinical data in the same way.</a:t>
            </a:r>
            <a:endParaRPr lang="en-GB" dirty="0"/>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832915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Medication Messages</a:t>
            </a:r>
          </a:p>
        </p:txBody>
      </p:sp>
      <p:pic>
        <p:nvPicPr>
          <p:cNvPr id="4" name="Picture 3" descr="C:\Program Files (x86)\Microsoft Office\MEDIA\CAGCAT10\j01856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713" y="3430588"/>
            <a:ext cx="1295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nvGraphicFramePr>
        <p:xfrm>
          <a:off x="1043608" y="1196752"/>
          <a:ext cx="763284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0"/>
            <a:ext cx="4319588"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238" y="2060575"/>
            <a:ext cx="604837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954" y="2564904"/>
            <a:ext cx="5112568" cy="37747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1960" y="332656"/>
            <a:ext cx="4486652" cy="1944216"/>
          </a:xfrm>
          <a:prstGeom prst="rect">
            <a:avLst/>
          </a:prstGeom>
        </p:spPr>
      </p:pic>
    </p:spTree>
    <p:extLst>
      <p:ext uri="{BB962C8B-B14F-4D97-AF65-F5344CB8AC3E}">
        <p14:creationId xmlns:p14="http://schemas.microsoft.com/office/powerpoint/2010/main" val="31673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t>So what’s the problem?</a:t>
            </a:r>
          </a:p>
        </p:txBody>
      </p:sp>
      <p:sp>
        <p:nvSpPr>
          <p:cNvPr id="5" name="Content Placeholder 4"/>
          <p:cNvSpPr>
            <a:spLocks noGrp="1"/>
          </p:cNvSpPr>
          <p:nvPr>
            <p:ph idx="1"/>
          </p:nvPr>
        </p:nvSpPr>
        <p:spPr/>
        <p:txBody>
          <a:bodyPr rtlCol="0">
            <a:normAutofit fontScale="92500" lnSpcReduction="20000"/>
          </a:bodyPr>
          <a:lstStyle/>
          <a:p>
            <a:pPr fontAlgn="auto">
              <a:spcAft>
                <a:spcPts val="0"/>
              </a:spcAft>
              <a:buFont typeface="Arial" panose="020B0604020202020204" pitchFamily="34" charset="0"/>
              <a:buChar char="•"/>
              <a:defRPr/>
            </a:pPr>
            <a:r>
              <a:rPr lang="en-GB" dirty="0" smtClean="0"/>
              <a:t>It’s complicated</a:t>
            </a:r>
          </a:p>
          <a:p>
            <a:pPr fontAlgn="auto">
              <a:spcAft>
                <a:spcPts val="0"/>
              </a:spcAft>
              <a:buFont typeface="Arial" panose="020B0604020202020204" pitchFamily="34" charset="0"/>
              <a:buChar char="•"/>
              <a:defRPr/>
            </a:pPr>
            <a:r>
              <a:rPr lang="en-GB" dirty="0" smtClean="0"/>
              <a:t>The words used</a:t>
            </a:r>
          </a:p>
          <a:p>
            <a:pPr fontAlgn="auto">
              <a:spcAft>
                <a:spcPts val="0"/>
              </a:spcAft>
              <a:buFont typeface="Arial" panose="020B0604020202020204" pitchFamily="34" charset="0"/>
              <a:buChar char="•"/>
              <a:defRPr/>
            </a:pPr>
            <a:r>
              <a:rPr lang="en-GB" dirty="0" smtClean="0"/>
              <a:t>The concepts</a:t>
            </a:r>
          </a:p>
          <a:p>
            <a:pPr fontAlgn="auto">
              <a:spcAft>
                <a:spcPts val="0"/>
              </a:spcAft>
              <a:buFont typeface="Arial" panose="020B0604020202020204" pitchFamily="34" charset="0"/>
              <a:buChar char="•"/>
              <a:defRPr/>
            </a:pPr>
            <a:r>
              <a:rPr lang="en-GB" dirty="0" smtClean="0"/>
              <a:t>The culture</a:t>
            </a:r>
          </a:p>
          <a:p>
            <a:pPr fontAlgn="auto">
              <a:spcAft>
                <a:spcPts val="0"/>
              </a:spcAft>
              <a:buFont typeface="Arial" panose="020B0604020202020204" pitchFamily="34" charset="0"/>
              <a:buChar char="•"/>
              <a:defRPr/>
            </a:pPr>
            <a:r>
              <a:rPr lang="en-GB" dirty="0" smtClean="0"/>
              <a:t>The requirements</a:t>
            </a:r>
          </a:p>
          <a:p>
            <a:pPr fontAlgn="auto">
              <a:spcAft>
                <a:spcPts val="0"/>
              </a:spcAft>
              <a:buFont typeface="Arial" panose="020B0604020202020204" pitchFamily="34" charset="0"/>
              <a:buChar char="•"/>
              <a:defRPr/>
            </a:pPr>
            <a:r>
              <a:rPr lang="en-GB" dirty="0" smtClean="0"/>
              <a:t>The solutions</a:t>
            </a:r>
          </a:p>
          <a:p>
            <a:pPr fontAlgn="auto">
              <a:spcAft>
                <a:spcPts val="0"/>
              </a:spcAft>
              <a:buFont typeface="Arial" panose="020B0604020202020204" pitchFamily="34" charset="0"/>
              <a:buChar char="•"/>
              <a:defRPr/>
            </a:pPr>
            <a:r>
              <a:rPr lang="en-GB" dirty="0" smtClean="0"/>
              <a:t>The political will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mtClean="0"/>
              <a:t>What’s the solution</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en-GB" dirty="0" smtClean="0"/>
              <a:t>Models</a:t>
            </a:r>
          </a:p>
          <a:p>
            <a:pPr fontAlgn="auto">
              <a:spcAft>
                <a:spcPts val="0"/>
              </a:spcAft>
              <a:buFont typeface="Arial" panose="020B0604020202020204" pitchFamily="34" charset="0"/>
              <a:buChar char="•"/>
              <a:defRPr/>
            </a:pPr>
            <a:r>
              <a:rPr lang="en-GB" dirty="0" smtClean="0"/>
              <a:t>What is a model anyway?</a:t>
            </a:r>
          </a:p>
          <a:p>
            <a:pPr fontAlgn="auto">
              <a:spcAft>
                <a:spcPts val="0"/>
              </a:spcAft>
              <a:buFont typeface="Arial" panose="020B0604020202020204" pitchFamily="34" charset="0"/>
              <a:buChar char="•"/>
              <a:defRPr/>
            </a:pPr>
            <a:r>
              <a:rPr lang="en-GB" dirty="0" smtClean="0"/>
              <a:t>Eiffel Tower</a:t>
            </a:r>
          </a:p>
          <a:p>
            <a:pPr fontAlgn="auto">
              <a:spcAft>
                <a:spcPts val="0"/>
              </a:spcAft>
              <a:buFont typeface="Arial" panose="020B0604020202020204" pitchFamily="34" charset="0"/>
              <a:buChar char="•"/>
              <a:defRPr/>
            </a:pPr>
            <a:r>
              <a:rPr lang="en-GB" dirty="0" smtClean="0"/>
              <a:t>Pretty people</a:t>
            </a:r>
          </a:p>
          <a:p>
            <a:pPr fontAlgn="auto">
              <a:spcAft>
                <a:spcPts val="0"/>
              </a:spcAft>
              <a:buFont typeface="Arial" panose="020B0604020202020204" pitchFamily="34" charset="0"/>
              <a:buChar char="•"/>
              <a:defRPr/>
            </a:pPr>
            <a:r>
              <a:rPr lang="en-GB" dirty="0" smtClean="0"/>
              <a:t>CAD</a:t>
            </a:r>
          </a:p>
          <a:p>
            <a:pPr fontAlgn="auto">
              <a:spcAft>
                <a:spcPts val="0"/>
              </a:spcAft>
              <a:buFont typeface="Arial" panose="020B0604020202020204" pitchFamily="34" charset="0"/>
              <a:buChar char="•"/>
              <a:defRPr/>
            </a:pPr>
            <a:r>
              <a:rPr lang="en-GB" dirty="0" smtClean="0"/>
              <a:t>In health care this means: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t>What’s out there?</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anose="020B0604020202020204" pitchFamily="34" charset="0"/>
              <a:buChar char="•"/>
              <a:defRPr/>
            </a:pPr>
            <a:r>
              <a:rPr lang="en-GB" dirty="0" smtClean="0"/>
              <a:t>SCI XML</a:t>
            </a:r>
          </a:p>
          <a:p>
            <a:pPr fontAlgn="auto">
              <a:spcAft>
                <a:spcPts val="0"/>
              </a:spcAft>
              <a:buFont typeface="Arial" panose="020B0604020202020204" pitchFamily="34" charset="0"/>
              <a:buChar char="•"/>
              <a:defRPr/>
            </a:pPr>
            <a:r>
              <a:rPr lang="en-GB" dirty="0" smtClean="0"/>
              <a:t>EMIS</a:t>
            </a:r>
          </a:p>
          <a:p>
            <a:pPr fontAlgn="auto">
              <a:spcAft>
                <a:spcPts val="0"/>
              </a:spcAft>
              <a:buFont typeface="Arial" panose="020B0604020202020204" pitchFamily="34" charset="0"/>
              <a:buChar char="•"/>
              <a:defRPr/>
            </a:pPr>
            <a:r>
              <a:rPr lang="en-GB" dirty="0" smtClean="0"/>
              <a:t>Vision</a:t>
            </a:r>
          </a:p>
          <a:p>
            <a:pPr fontAlgn="auto">
              <a:spcAft>
                <a:spcPts val="0"/>
              </a:spcAft>
              <a:buFont typeface="Arial" panose="020B0604020202020204" pitchFamily="34" charset="0"/>
              <a:buChar char="•"/>
              <a:defRPr/>
            </a:pPr>
            <a:r>
              <a:rPr lang="en-GB" dirty="0" err="1" smtClean="0"/>
              <a:t>Adastra</a:t>
            </a:r>
            <a:endParaRPr lang="en-GB" dirty="0" smtClean="0"/>
          </a:p>
          <a:p>
            <a:pPr fontAlgn="auto">
              <a:spcAft>
                <a:spcPts val="0"/>
              </a:spcAft>
              <a:buFont typeface="Arial" panose="020B0604020202020204" pitchFamily="34" charset="0"/>
              <a:buChar char="•"/>
              <a:defRPr/>
            </a:pPr>
            <a:r>
              <a:rPr lang="en-GB" dirty="0" smtClean="0"/>
              <a:t>SCI GW</a:t>
            </a:r>
          </a:p>
          <a:p>
            <a:pPr fontAlgn="auto">
              <a:spcAft>
                <a:spcPts val="0"/>
              </a:spcAft>
              <a:buFont typeface="Arial" panose="020B0604020202020204" pitchFamily="34" charset="0"/>
              <a:buChar char="•"/>
              <a:defRPr/>
            </a:pPr>
            <a:r>
              <a:rPr lang="en-GB" dirty="0" smtClean="0"/>
              <a:t>ECS / KIS</a:t>
            </a:r>
          </a:p>
          <a:p>
            <a:pPr fontAlgn="auto">
              <a:spcAft>
                <a:spcPts val="0"/>
              </a:spcAft>
              <a:buFont typeface="Arial" panose="020B0604020202020204" pitchFamily="34" charset="0"/>
              <a:buChar char="•"/>
              <a:defRPr/>
            </a:pPr>
            <a:r>
              <a:rPr lang="en-GB" dirty="0" smtClean="0"/>
              <a:t>HEPMA</a:t>
            </a:r>
          </a:p>
          <a:p>
            <a:pPr fontAlgn="auto">
              <a:spcAft>
                <a:spcPts val="0"/>
              </a:spcAft>
              <a:buFont typeface="Arial" panose="020B0604020202020204" pitchFamily="34" charset="0"/>
              <a:buChar char="•"/>
              <a:defRPr/>
            </a:pPr>
            <a:r>
              <a:rPr lang="en-GB" dirty="0" err="1" smtClean="0"/>
              <a:t>ePharmacy</a:t>
            </a:r>
            <a:endParaRPr lang="en-GB" dirty="0"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mtClean="0"/>
              <a:t>And yet:</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anose="020B0604020202020204" pitchFamily="34" charset="0"/>
              <a:buChar char="•"/>
              <a:defRPr/>
            </a:pPr>
            <a:r>
              <a:rPr lang="en-GB" dirty="0" smtClean="0"/>
              <a:t>Atenolol is Atenolol wherever you put it IRL</a:t>
            </a:r>
          </a:p>
          <a:p>
            <a:pPr fontAlgn="auto">
              <a:spcAft>
                <a:spcPts val="0"/>
              </a:spcAft>
              <a:buFont typeface="Arial" panose="020B0604020202020204" pitchFamily="34" charset="0"/>
              <a:buChar char="•"/>
              <a:defRPr/>
            </a:pPr>
            <a:r>
              <a:rPr lang="en-GB" dirty="0" smtClean="0"/>
              <a:t>We have </a:t>
            </a:r>
            <a:r>
              <a:rPr lang="en-GB" dirty="0" err="1" smtClean="0"/>
              <a:t>dm+d</a:t>
            </a:r>
            <a:endParaRPr lang="en-GB" dirty="0" smtClean="0"/>
          </a:p>
          <a:p>
            <a:pPr lvl="1" fontAlgn="auto">
              <a:spcAft>
                <a:spcPts val="0"/>
              </a:spcAft>
              <a:buFont typeface="Arial" panose="020B0604020202020204" pitchFamily="34" charset="0"/>
              <a:buChar char="–"/>
              <a:defRPr/>
            </a:pPr>
            <a:r>
              <a:rPr lang="en-GB" dirty="0" smtClean="0"/>
              <a:t>This does the medicine</a:t>
            </a:r>
          </a:p>
          <a:p>
            <a:pPr lvl="1" fontAlgn="auto">
              <a:spcAft>
                <a:spcPts val="0"/>
              </a:spcAft>
              <a:buFont typeface="Arial" panose="020B0604020202020204" pitchFamily="34" charset="0"/>
              <a:buChar char="–"/>
              <a:defRPr/>
            </a:pPr>
            <a:r>
              <a:rPr lang="en-GB" dirty="0" smtClean="0"/>
              <a:t>But not the ‘order’ or ‘prescription’</a:t>
            </a:r>
          </a:p>
          <a:p>
            <a:pPr fontAlgn="auto">
              <a:spcAft>
                <a:spcPts val="0"/>
              </a:spcAft>
              <a:buFont typeface="Arial" panose="020B0604020202020204" pitchFamily="34" charset="0"/>
              <a:buChar char="•"/>
              <a:defRPr/>
            </a:pPr>
            <a:r>
              <a:rPr lang="en-GB" dirty="0" smtClean="0"/>
              <a:t>We need clinical input.</a:t>
            </a:r>
          </a:p>
          <a:p>
            <a:pPr fontAlgn="auto">
              <a:spcAft>
                <a:spcPts val="0"/>
              </a:spcAft>
              <a:buFont typeface="Arial" panose="020B0604020202020204" pitchFamily="34" charset="0"/>
              <a:buChar char="•"/>
              <a:defRPr/>
            </a:pPr>
            <a:r>
              <a:rPr lang="en-GB" dirty="0" smtClean="0"/>
              <a:t>We need developer input</a:t>
            </a:r>
          </a:p>
          <a:p>
            <a:pPr fontAlgn="auto">
              <a:spcAft>
                <a:spcPts val="0"/>
              </a:spcAft>
              <a:buFont typeface="Arial" panose="020B0604020202020204" pitchFamily="34" charset="0"/>
              <a:buChar char="•"/>
              <a:defRPr/>
            </a:pPr>
            <a:r>
              <a:rPr lang="en-GB" dirty="0" smtClean="0"/>
              <a:t>How do we get this?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smtClean="0"/>
              <a:t>CKM</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en-GB" dirty="0" smtClean="0"/>
              <a:t>The story so far</a:t>
            </a:r>
          </a:p>
          <a:p>
            <a:pPr fontAlgn="auto">
              <a:spcAft>
                <a:spcPts val="0"/>
              </a:spcAft>
              <a:buFont typeface="Arial" panose="020B0604020202020204" pitchFamily="34" charset="0"/>
              <a:buChar char="•"/>
              <a:defRPr/>
            </a:pPr>
            <a:r>
              <a:rPr lang="en-GB" dirty="0" smtClean="0"/>
              <a:t>What we get out the box</a:t>
            </a:r>
          </a:p>
          <a:p>
            <a:pPr fontAlgn="auto">
              <a:spcAft>
                <a:spcPts val="0"/>
              </a:spcAft>
              <a:buFont typeface="Arial" panose="020B0604020202020204" pitchFamily="34" charset="0"/>
              <a:buChar char="•"/>
              <a:defRPr/>
            </a:pPr>
            <a:r>
              <a:rPr lang="en-GB" dirty="0" smtClean="0"/>
              <a:t>Tricky things:</a:t>
            </a:r>
          </a:p>
          <a:p>
            <a:pPr lvl="1" fontAlgn="auto">
              <a:spcAft>
                <a:spcPts val="0"/>
              </a:spcAft>
              <a:buFont typeface="Arial" panose="020B0604020202020204" pitchFamily="34" charset="0"/>
              <a:buChar char="–"/>
              <a:defRPr/>
            </a:pPr>
            <a:r>
              <a:rPr lang="en-GB" dirty="0" smtClean="0"/>
              <a:t>Learning</a:t>
            </a:r>
          </a:p>
          <a:p>
            <a:pPr lvl="1" fontAlgn="auto">
              <a:spcAft>
                <a:spcPts val="0"/>
              </a:spcAft>
              <a:buFont typeface="Arial" panose="020B0604020202020204" pitchFamily="34" charset="0"/>
              <a:buChar char="–"/>
              <a:defRPr/>
            </a:pPr>
            <a:r>
              <a:rPr lang="en-GB" dirty="0" smtClean="0"/>
              <a:t>Navigation</a:t>
            </a:r>
          </a:p>
          <a:p>
            <a:pPr lvl="1" fontAlgn="auto">
              <a:spcAft>
                <a:spcPts val="0"/>
              </a:spcAft>
              <a:buFont typeface="Arial" panose="020B0604020202020204" pitchFamily="34" charset="0"/>
              <a:buChar char="–"/>
              <a:defRPr/>
            </a:pPr>
            <a:r>
              <a:rPr lang="en-GB" dirty="0" smtClean="0"/>
              <a:t>Concepts</a:t>
            </a:r>
          </a:p>
          <a:p>
            <a:pPr lvl="1" fontAlgn="auto">
              <a:spcAft>
                <a:spcPts val="0"/>
              </a:spcAft>
              <a:buFont typeface="Arial" panose="020B0604020202020204" pitchFamily="34" charset="0"/>
              <a:buChar char="–"/>
              <a:defRPr/>
            </a:pPr>
            <a:r>
              <a:rPr lang="en-GB" dirty="0" smtClean="0"/>
              <a:t>Core knowledge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mtClean="0"/>
              <a:t>Community</a:t>
            </a:r>
          </a:p>
        </p:txBody>
      </p:sp>
      <p:sp>
        <p:nvSpPr>
          <p:cNvPr id="22531" name="Content Placeholder 2"/>
          <p:cNvSpPr>
            <a:spLocks noGrp="1"/>
          </p:cNvSpPr>
          <p:nvPr>
            <p:ph idx="1"/>
          </p:nvPr>
        </p:nvSpPr>
        <p:spPr/>
        <p:txBody>
          <a:bodyPr/>
          <a:lstStyle/>
          <a:p>
            <a:endParaRPr lang="en-GB" altLang="en-US"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smtClean="0"/>
              <a:t>The Difficutly with Allergies</a:t>
            </a:r>
          </a:p>
        </p:txBody>
      </p:sp>
      <p:sp>
        <p:nvSpPr>
          <p:cNvPr id="23555" name="Content Placeholder 2"/>
          <p:cNvSpPr>
            <a:spLocks noGrp="1"/>
          </p:cNvSpPr>
          <p:nvPr>
            <p:ph idx="1"/>
          </p:nvPr>
        </p:nvSpPr>
        <p:spPr/>
        <p:txBody>
          <a:bodyPr/>
          <a:lstStyle/>
          <a:p>
            <a:endParaRPr lang="en-GB" altLang="en-US"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The dose / product conudnrum</a:t>
            </a:r>
          </a:p>
        </p:txBody>
      </p:sp>
      <p:sp>
        <p:nvSpPr>
          <p:cNvPr id="24579" name="Content Placeholder 2"/>
          <p:cNvSpPr>
            <a:spLocks noGrp="1"/>
          </p:cNvSpPr>
          <p:nvPr>
            <p:ph idx="1"/>
          </p:nvPr>
        </p:nvSpPr>
        <p:spPr/>
        <p:txBody>
          <a:bodyPr/>
          <a:lstStyle/>
          <a:p>
            <a:endParaRPr lang="en-GB" altLang="en-US"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smtClean="0"/>
              <a:t>Next Steps</a:t>
            </a:r>
          </a:p>
        </p:txBody>
      </p:sp>
      <p:sp>
        <p:nvSpPr>
          <p:cNvPr id="25603" name="Content Placeholder 2"/>
          <p:cNvSpPr>
            <a:spLocks noGrp="1"/>
          </p:cNvSpPr>
          <p:nvPr>
            <p:ph idx="1"/>
          </p:nvPr>
        </p:nvSpPr>
        <p:spPr/>
        <p:txBody>
          <a:bodyPr/>
          <a:lstStyle/>
          <a:p>
            <a:endParaRPr lang="en-GB" altLang="en-US"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mtClean="0"/>
              <a:t>Solutions and outputs</a:t>
            </a:r>
          </a:p>
        </p:txBody>
      </p:sp>
      <p:sp>
        <p:nvSpPr>
          <p:cNvPr id="26627" name="Content Placeholder 2"/>
          <p:cNvSpPr>
            <a:spLocks noGrp="1"/>
          </p:cNvSpPr>
          <p:nvPr>
            <p:ph idx="1"/>
          </p:nvPr>
        </p:nvSpPr>
        <p:spPr/>
        <p:txBody>
          <a:bodyPr/>
          <a:lstStyle/>
          <a:p>
            <a:endParaRPr lang="en-GB" altLang="en-US"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7353167" cy="401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1309303"/>
            <a:ext cx="7353167" cy="401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048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wipe(left)">
                                      <p:cBhvr>
                                        <p:cTn id="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smtClean="0"/>
              <a:t>Become involved</a:t>
            </a:r>
          </a:p>
        </p:txBody>
      </p:sp>
      <p:sp>
        <p:nvSpPr>
          <p:cNvPr id="27651" name="Content Placeholder 2"/>
          <p:cNvSpPr>
            <a:spLocks noGrp="1"/>
          </p:cNvSpPr>
          <p:nvPr>
            <p:ph idx="1"/>
          </p:nvPr>
        </p:nvSpPr>
        <p:spPr/>
        <p:txBody>
          <a:bodyPr/>
          <a:lstStyle/>
          <a:p>
            <a:endParaRPr lang="en-GB" altLang="en-US"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smtClean="0"/>
              <a:t>Medication Models</a:t>
            </a:r>
          </a:p>
        </p:txBody>
      </p:sp>
      <p:sp>
        <p:nvSpPr>
          <p:cNvPr id="28675" name="Content Placeholder 2"/>
          <p:cNvSpPr>
            <a:spLocks noGrp="1"/>
          </p:cNvSpPr>
          <p:nvPr>
            <p:ph idx="1"/>
          </p:nvPr>
        </p:nvSpPr>
        <p:spPr/>
        <p:txBody>
          <a:bodyPr/>
          <a:lstStyle/>
          <a:p>
            <a:r>
              <a:rPr lang="en-GB" altLang="en-US" smtClean="0"/>
              <a:t>Ah the problem</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smtClean="0"/>
              <a:t>What does this do</a:t>
            </a:r>
          </a:p>
        </p:txBody>
      </p:sp>
      <p:sp>
        <p:nvSpPr>
          <p:cNvPr id="29699" name="Content Placeholder 2"/>
          <p:cNvSpPr>
            <a:spLocks noGrp="1"/>
          </p:cNvSpPr>
          <p:nvPr>
            <p:ph idx="1"/>
          </p:nvPr>
        </p:nvSpPr>
        <p:spPr/>
        <p:txBody>
          <a:bodyPr/>
          <a:lstStyle/>
          <a:p>
            <a:endParaRPr lang="en-GB" altLang="en-US"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t>How we fix this</a:t>
            </a:r>
          </a:p>
        </p:txBody>
      </p:sp>
      <p:sp>
        <p:nvSpPr>
          <p:cNvPr id="30723" name="Content Placeholder 2"/>
          <p:cNvSpPr>
            <a:spLocks noGrp="1"/>
          </p:cNvSpPr>
          <p:nvPr>
            <p:ph idx="1"/>
          </p:nvPr>
        </p:nvSpPr>
        <p:spPr/>
        <p:txBody>
          <a:bodyPr/>
          <a:lstStyle/>
          <a:p>
            <a:endParaRPr lang="en-GB" altLang="en-US"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computer model?</a:t>
            </a:r>
            <a:endParaRPr lang="en-GB" dirty="0"/>
          </a:p>
        </p:txBody>
      </p:sp>
      <p:sp>
        <p:nvSpPr>
          <p:cNvPr id="3" name="Content Placeholder 2"/>
          <p:cNvSpPr>
            <a:spLocks noGrp="1"/>
          </p:cNvSpPr>
          <p:nvPr>
            <p:ph idx="1"/>
          </p:nvPr>
        </p:nvSpPr>
        <p:spPr>
          <a:xfrm>
            <a:off x="457200" y="1341439"/>
            <a:ext cx="8229600" cy="1727522"/>
          </a:xfrm>
        </p:spPr>
        <p:txBody>
          <a:bodyPr/>
          <a:lstStyle/>
          <a:p>
            <a:r>
              <a:rPr lang="en-GB" dirty="0" smtClean="0"/>
              <a:t>The representation of a real world concept, object or phenomenon in computer software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893840"/>
            <a:ext cx="3383646" cy="31103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2893839"/>
            <a:ext cx="2232248" cy="3063869"/>
          </a:xfrm>
          <a:prstGeom prst="rect">
            <a:avLst/>
          </a:prstGeom>
        </p:spPr>
      </p:pic>
    </p:spTree>
    <p:extLst>
      <p:ext uri="{BB962C8B-B14F-4D97-AF65-F5344CB8AC3E}">
        <p14:creationId xmlns:p14="http://schemas.microsoft.com/office/powerpoint/2010/main" val="2078363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642211"/>
            <a:ext cx="3843795" cy="534583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024" y="685800"/>
            <a:ext cx="3552274" cy="5328412"/>
          </a:xfrm>
          <a:prstGeom prst="rect">
            <a:avLst/>
          </a:prstGeom>
        </p:spPr>
      </p:pic>
    </p:spTree>
    <p:extLst>
      <p:ext uri="{BB962C8B-B14F-4D97-AF65-F5344CB8AC3E}">
        <p14:creationId xmlns:p14="http://schemas.microsoft.com/office/powerpoint/2010/main" val="305750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484784"/>
            <a:ext cx="7840246" cy="2664296"/>
          </a:xfrm>
          <a:prstGeom prst="rect">
            <a:avLst/>
          </a:prstGeom>
        </p:spPr>
      </p:pic>
    </p:spTree>
    <p:extLst>
      <p:ext uri="{BB962C8B-B14F-4D97-AF65-F5344CB8AC3E}">
        <p14:creationId xmlns:p14="http://schemas.microsoft.com/office/powerpoint/2010/main" val="2277794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908720"/>
            <a:ext cx="8512278" cy="426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124" y="764704"/>
            <a:ext cx="7933134" cy="4735175"/>
          </a:xfrm>
          <a:prstGeom prst="rect">
            <a:avLst/>
          </a:prstGeom>
        </p:spPr>
      </p:pic>
    </p:spTree>
    <p:extLst>
      <p:ext uri="{BB962C8B-B14F-4D97-AF65-F5344CB8AC3E}">
        <p14:creationId xmlns:p14="http://schemas.microsoft.com/office/powerpoint/2010/main" val="3458516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NHS Scotland Clinical Models</a:t>
            </a:r>
            <a:endParaRPr lang="en-GB" dirty="0"/>
          </a:p>
        </p:txBody>
      </p:sp>
      <p:sp>
        <p:nvSpPr>
          <p:cNvPr id="3" name="Content Placeholder 2"/>
          <p:cNvSpPr>
            <a:spLocks noGrp="1"/>
          </p:cNvSpPr>
          <p:nvPr>
            <p:ph idx="1"/>
          </p:nvPr>
        </p:nvSpPr>
        <p:spPr/>
        <p:txBody>
          <a:bodyPr/>
          <a:lstStyle/>
          <a:p>
            <a:r>
              <a:rPr lang="en-GB" dirty="0" smtClean="0"/>
              <a:t>We need models!</a:t>
            </a:r>
          </a:p>
          <a:p>
            <a:r>
              <a:rPr lang="en-GB" dirty="0" smtClean="0"/>
              <a:t>Bring together clinical and technical</a:t>
            </a:r>
          </a:p>
          <a:p>
            <a:r>
              <a:rPr lang="en-GB" dirty="0" smtClean="0"/>
              <a:t>Simple, agile, iterative</a:t>
            </a:r>
          </a:p>
          <a:p>
            <a:r>
              <a:rPr lang="en-GB" dirty="0" smtClean="0"/>
              <a:t>Open Source</a:t>
            </a:r>
          </a:p>
          <a:p>
            <a:r>
              <a:rPr lang="en-GB" dirty="0" smtClean="0"/>
              <a:t>Join in:</a:t>
            </a:r>
          </a:p>
          <a:p>
            <a:pPr lvl="1"/>
            <a:r>
              <a:rPr lang="en-GB" dirty="0">
                <a:hlinkClick r:id="rId2"/>
              </a:rPr>
              <a:t>http://www.clinicalmodels.org.uk/ckm</a:t>
            </a:r>
            <a:r>
              <a:rPr lang="en-GB" dirty="0" smtClean="0">
                <a:hlinkClick r:id="rId2"/>
              </a:rPr>
              <a:t>/</a:t>
            </a:r>
            <a:endParaRPr lang="en-GB" dirty="0" smtClean="0"/>
          </a:p>
        </p:txBody>
      </p:sp>
    </p:spTree>
    <p:extLst>
      <p:ext uri="{BB962C8B-B14F-4D97-AF65-F5344CB8AC3E}">
        <p14:creationId xmlns:p14="http://schemas.microsoft.com/office/powerpoint/2010/main" val="4197293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04664"/>
            <a:ext cx="4290432" cy="32921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1486762"/>
            <a:ext cx="6027943" cy="4191363"/>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507707"/>
            <a:ext cx="2560637" cy="214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9846" y="305559"/>
            <a:ext cx="3939882" cy="3276884"/>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117" y="4005064"/>
            <a:ext cx="4752528" cy="2187004"/>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7623" y="1051102"/>
            <a:ext cx="6765331" cy="3890065"/>
          </a:xfrm>
          <a:prstGeom prst="rect">
            <a:avLst/>
          </a:prstGeom>
        </p:spPr>
      </p:pic>
    </p:spTree>
    <p:extLst>
      <p:ext uri="{BB962C8B-B14F-4D97-AF65-F5344CB8AC3E}">
        <p14:creationId xmlns:p14="http://schemas.microsoft.com/office/powerpoint/2010/main" val="577514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designs</a:t>
            </a:r>
            <a:endParaRPr lang="en-GB" dirty="0"/>
          </a:p>
        </p:txBody>
      </p:sp>
      <p:sp>
        <p:nvSpPr>
          <p:cNvPr id="3" name="Content Placeholder 2"/>
          <p:cNvSpPr>
            <a:spLocks noGrp="1"/>
          </p:cNvSpPr>
          <p:nvPr>
            <p:ph sz="half" idx="1"/>
          </p:nvPr>
        </p:nvSpPr>
        <p:spPr>
          <a:xfrm>
            <a:off x="457200" y="1063277"/>
            <a:ext cx="4038600" cy="4525963"/>
          </a:xfrm>
        </p:spPr>
        <p:txBody>
          <a:bodyPr/>
          <a:lstStyle/>
          <a:p>
            <a:r>
              <a:rPr lang="en-GB" dirty="0" smtClean="0"/>
              <a:t>HSCIC Messaging – GP2GP</a:t>
            </a:r>
          </a:p>
          <a:p>
            <a:r>
              <a:rPr lang="en-GB" dirty="0" smtClean="0"/>
              <a:t>NHS Scotland SCI XML</a:t>
            </a:r>
          </a:p>
          <a:p>
            <a:r>
              <a:rPr lang="en-GB" dirty="0" smtClean="0"/>
              <a:t>NHS Wales IHR</a:t>
            </a:r>
          </a:p>
          <a:p>
            <a:r>
              <a:rPr lang="en-GB" dirty="0" err="1" smtClean="0"/>
              <a:t>dm+d</a:t>
            </a:r>
            <a:endParaRPr lang="en-GB" dirty="0" smtClean="0"/>
          </a:p>
          <a:p>
            <a:r>
              <a:rPr lang="en-GB" dirty="0" smtClean="0"/>
              <a:t>RCP Core Clinical Headings</a:t>
            </a:r>
          </a:p>
          <a:p>
            <a:r>
              <a:rPr lang="en-GB" dirty="0" smtClean="0"/>
              <a:t>RCP Standards for structure &amp; content</a:t>
            </a:r>
          </a:p>
        </p:txBody>
      </p:sp>
      <p:sp>
        <p:nvSpPr>
          <p:cNvPr id="4" name="Content Placeholder 3"/>
          <p:cNvSpPr>
            <a:spLocks noGrp="1"/>
          </p:cNvSpPr>
          <p:nvPr>
            <p:ph sz="half" idx="2"/>
          </p:nvPr>
        </p:nvSpPr>
        <p:spPr>
          <a:xfrm>
            <a:off x="4648200" y="1063277"/>
            <a:ext cx="4038600" cy="4525963"/>
          </a:xfrm>
        </p:spPr>
        <p:txBody>
          <a:bodyPr/>
          <a:lstStyle/>
          <a:p>
            <a:r>
              <a:rPr lang="en-GB" dirty="0"/>
              <a:t>Emergency Care Summary</a:t>
            </a:r>
          </a:p>
          <a:p>
            <a:r>
              <a:rPr lang="en-GB" dirty="0" smtClean="0"/>
              <a:t>EMIS</a:t>
            </a:r>
          </a:p>
          <a:p>
            <a:r>
              <a:rPr lang="en-GB" dirty="0" smtClean="0"/>
              <a:t>Vision</a:t>
            </a:r>
          </a:p>
          <a:p>
            <a:r>
              <a:rPr lang="en-GB" dirty="0" err="1" smtClean="0"/>
              <a:t>OpenHR</a:t>
            </a:r>
            <a:r>
              <a:rPr lang="en-GB" dirty="0" smtClean="0"/>
              <a:t> – MIG</a:t>
            </a:r>
          </a:p>
          <a:p>
            <a:r>
              <a:rPr lang="en-GB" dirty="0" err="1" smtClean="0"/>
              <a:t>Adastra</a:t>
            </a:r>
            <a:endParaRPr lang="en-GB" dirty="0" smtClean="0"/>
          </a:p>
          <a:p>
            <a:r>
              <a:rPr lang="en-GB" dirty="0" err="1" smtClean="0"/>
              <a:t>Gemscript</a:t>
            </a:r>
            <a:endParaRPr lang="en-GB" dirty="0" smtClean="0"/>
          </a:p>
          <a:p>
            <a:r>
              <a:rPr lang="en-GB" dirty="0" smtClean="0"/>
              <a:t>FDBE</a:t>
            </a:r>
          </a:p>
          <a:p>
            <a:r>
              <a:rPr lang="en-GB" dirty="0" smtClean="0"/>
              <a:t>HL7v3</a:t>
            </a:r>
            <a:endParaRPr lang="en-GB" dirty="0"/>
          </a:p>
        </p:txBody>
      </p:sp>
    </p:spTree>
    <p:extLst>
      <p:ext uri="{BB962C8B-B14F-4D97-AF65-F5344CB8AC3E}">
        <p14:creationId xmlns:p14="http://schemas.microsoft.com/office/powerpoint/2010/main" val="3324427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761566"/>
            <a:ext cx="7524328" cy="263328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620688"/>
            <a:ext cx="6019152" cy="525059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407" y="620688"/>
            <a:ext cx="6705522" cy="537321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924" y="620688"/>
            <a:ext cx="6948264" cy="4915043"/>
          </a:xfrm>
          <a:prstGeom prst="rect">
            <a:avLst/>
          </a:prstGeom>
        </p:spPr>
      </p:pic>
    </p:spTree>
    <p:extLst>
      <p:ext uri="{BB962C8B-B14F-4D97-AF65-F5344CB8AC3E}">
        <p14:creationId xmlns:p14="http://schemas.microsoft.com/office/powerpoint/2010/main" val="1152614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FFFFFF"/>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FFFFFF"/>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otalTime>6815</TotalTime>
  <Words>2188</Words>
  <Application>Microsoft Office PowerPoint</Application>
  <PresentationFormat>On-screen Show (4:3)</PresentationFormat>
  <Paragraphs>282</Paragraphs>
  <Slides>68</Slides>
  <Notes>26</Notes>
  <HiddenSlides>0</HiddenSlides>
  <MMClips>0</MMClips>
  <ScaleCrop>false</ScaleCrop>
  <HeadingPairs>
    <vt:vector size="6" baseType="variant">
      <vt:variant>
        <vt:lpstr>Theme</vt:lpstr>
      </vt:variant>
      <vt:variant>
        <vt:i4>1</vt:i4>
      </vt:variant>
      <vt:variant>
        <vt:lpstr>Links</vt:lpstr>
      </vt:variant>
      <vt:variant>
        <vt:i4>5</vt:i4>
      </vt:variant>
      <vt:variant>
        <vt:lpstr>Slide Titles</vt:lpstr>
      </vt:variant>
      <vt:variant>
        <vt:i4>68</vt:i4>
      </vt:variant>
    </vt:vector>
  </HeadingPairs>
  <TitlesOfParts>
    <vt:vector size="74" baseType="lpstr">
      <vt:lpstr>Office Theme</vt:lpstr>
      <vt:lpstr>C:\Users\Paul\Dropbox\SCIMP\SCIMP 2013\Conference\Drawing58.vsd\Drawing\~Page-1\Circle.84</vt:lpstr>
      <vt:lpstr>C:\Users\Paul\Dropbox\SCIMP\SCIMP 2013\Conference\Drawing58.vsd\Drawing\~Page-1\Box.78</vt:lpstr>
      <vt:lpstr>C:\Users\Paul\Dropbox\SCIMP\SCIMP 2013\Conference\Drawing58.vsd\Drawing\~Page-1\Box.85</vt:lpstr>
      <vt:lpstr>C:\Users\Paul\Dropbox\SCIMP\SCIMP 2013\Conference\Drawing58.vsd\Drawing\~Page-1\Box.87</vt:lpstr>
      <vt:lpstr>C:\Users\Paul\Dropbox\SCIMP\SCIMP 2013\Conference\Drawing58.vsd\Drawing\~Page-1\Box.86</vt:lpstr>
      <vt:lpstr>NHS Scotland Clinical Models</vt:lpstr>
      <vt:lpstr>PowerPoint Presentation</vt:lpstr>
      <vt:lpstr>PowerPoint Presentation</vt:lpstr>
      <vt:lpstr>PowerPoint Presentation</vt:lpstr>
      <vt:lpstr>PowerPoint Presentation</vt:lpstr>
      <vt:lpstr>PowerPoint Presentation</vt:lpstr>
      <vt:lpstr>PowerPoint Presentation</vt:lpstr>
      <vt:lpstr>Current designs</vt:lpstr>
      <vt:lpstr>PowerPoint Presentation</vt:lpstr>
      <vt:lpstr>PowerPoint Presentation</vt:lpstr>
      <vt:lpstr>Computable Clinical Model</vt:lpstr>
      <vt:lpstr>PowerPoint Presentation</vt:lpstr>
      <vt:lpstr>If…</vt:lpstr>
      <vt:lpstr>PowerPoint Presentation</vt:lpstr>
      <vt:lpstr>PowerPoint Presentation</vt:lpstr>
      <vt:lpstr>PowerPoint Presentation</vt:lpstr>
      <vt:lpstr>PowerPoint Presentation</vt:lpstr>
      <vt:lpstr>PowerPoint Presentation</vt:lpstr>
      <vt:lpstr>Clinical Knowledge Manager</vt:lpstr>
      <vt:lpstr>Adverse Reactions</vt:lpstr>
      <vt:lpstr>PowerPoint Presentation</vt:lpstr>
      <vt:lpstr>PowerPoint Presentation</vt:lpstr>
      <vt:lpstr>Lessons</vt:lpstr>
      <vt:lpstr>Outputs</vt:lpstr>
      <vt:lpstr>PowerPoint Presentation</vt:lpstr>
      <vt:lpstr>PowerPoint Presentation</vt:lpstr>
      <vt:lpstr>Plans</vt:lpstr>
      <vt:lpstr>‘Clinical Archetype’</vt:lpstr>
      <vt:lpstr>PowerPoint Presentation</vt:lpstr>
      <vt:lpstr>CKM is:</vt:lpstr>
      <vt:lpstr>PowerPoint Presentation</vt:lpstr>
      <vt:lpstr>Structured Data</vt:lpstr>
      <vt:lpstr>One Record?</vt:lpstr>
      <vt:lpstr>For Example</vt:lpstr>
      <vt:lpstr>PowerPoint Presentation</vt:lpstr>
      <vt:lpstr>What is a Model?</vt:lpstr>
      <vt:lpstr>Process and Progress</vt:lpstr>
      <vt:lpstr>Lessons</vt:lpstr>
      <vt:lpstr>Next Steps</vt:lpstr>
      <vt:lpstr>Objectives</vt:lpstr>
      <vt:lpstr>The big picture</vt:lpstr>
      <vt:lpstr>Become involved</vt:lpstr>
      <vt:lpstr>PowerPoint Presentation</vt:lpstr>
      <vt:lpstr>Clinical Template</vt:lpstr>
      <vt:lpstr>Proc</vt:lpstr>
      <vt:lpstr>PowerPoint Presentation</vt:lpstr>
      <vt:lpstr>What is this about?</vt:lpstr>
      <vt:lpstr>What needs to happen?</vt:lpstr>
      <vt:lpstr>Medication Messages</vt:lpstr>
      <vt:lpstr>So what’s the problem?</vt:lpstr>
      <vt:lpstr>What’s the solution</vt:lpstr>
      <vt:lpstr>What’s out there?</vt:lpstr>
      <vt:lpstr>And yet:</vt:lpstr>
      <vt:lpstr>CKM</vt:lpstr>
      <vt:lpstr>Community</vt:lpstr>
      <vt:lpstr>The Difficutly with Allergies</vt:lpstr>
      <vt:lpstr>The dose / product conudnrum</vt:lpstr>
      <vt:lpstr>Next Steps</vt:lpstr>
      <vt:lpstr>Solutions and outputs</vt:lpstr>
      <vt:lpstr>Become involved</vt:lpstr>
      <vt:lpstr>Medication Models</vt:lpstr>
      <vt:lpstr>What does this do</vt:lpstr>
      <vt:lpstr>How we fix this</vt:lpstr>
      <vt:lpstr>What is a computer model?</vt:lpstr>
      <vt:lpstr>PowerPoint Presentation</vt:lpstr>
      <vt:lpstr>PowerPoint Presentation</vt:lpstr>
      <vt:lpstr>PowerPoint Presentation</vt:lpstr>
      <vt:lpstr>NHS Scotland Clinical Models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SCIMP</dc:title>
  <dc:creator>Paul Miller</dc:creator>
  <cp:lastModifiedBy>Paul Miller</cp:lastModifiedBy>
  <cp:revision>96</cp:revision>
  <dcterms:created xsi:type="dcterms:W3CDTF">2013-10-30T10:09:46Z</dcterms:created>
  <dcterms:modified xsi:type="dcterms:W3CDTF">2013-11-13T14:15:53Z</dcterms:modified>
</cp:coreProperties>
</file>