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75" r:id="rId4"/>
    <p:sldId id="276" r:id="rId5"/>
    <p:sldId id="321" r:id="rId6"/>
    <p:sldId id="278" r:id="rId7"/>
    <p:sldId id="309" r:id="rId8"/>
    <p:sldId id="283" r:id="rId9"/>
    <p:sldId id="310" r:id="rId10"/>
    <p:sldId id="282" r:id="rId11"/>
    <p:sldId id="280" r:id="rId12"/>
    <p:sldId id="293" r:id="rId13"/>
    <p:sldId id="281" r:id="rId14"/>
    <p:sldId id="295" r:id="rId15"/>
    <p:sldId id="296" r:id="rId16"/>
    <p:sldId id="286" r:id="rId17"/>
    <p:sldId id="297" r:id="rId18"/>
    <p:sldId id="312" r:id="rId19"/>
    <p:sldId id="324" r:id="rId20"/>
    <p:sldId id="311" r:id="rId21"/>
    <p:sldId id="287" r:id="rId22"/>
    <p:sldId id="284" r:id="rId23"/>
    <p:sldId id="285" r:id="rId24"/>
    <p:sldId id="290" r:id="rId25"/>
    <p:sldId id="291" r:id="rId26"/>
    <p:sldId id="313" r:id="rId27"/>
    <p:sldId id="314" r:id="rId28"/>
    <p:sldId id="315" r:id="rId29"/>
    <p:sldId id="316" r:id="rId30"/>
    <p:sldId id="317" r:id="rId31"/>
    <p:sldId id="325" r:id="rId32"/>
    <p:sldId id="320" r:id="rId33"/>
    <p:sldId id="322" r:id="rId34"/>
    <p:sldId id="32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1600" autoAdjust="0"/>
  </p:normalViewPr>
  <p:slideViewPr>
    <p:cSldViewPr>
      <p:cViewPr varScale="1">
        <p:scale>
          <a:sx n="63" d="100"/>
          <a:sy n="63" d="100"/>
        </p:scale>
        <p:origin x="-20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212A-A119-409C-AC62-2F7DB0985745}" type="datetimeFigureOut">
              <a:rPr lang="en-GB" smtClean="0"/>
              <a:t>17/11/2013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C793-6787-46DD-9090-6FB407636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2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2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9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35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5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28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73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38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62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5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06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16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56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3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5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1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3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A2FB4-E8BA-4762-8750-69859D4684F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3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5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C793-6787-46DD-9090-6FB407636E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983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783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2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3F3793-A761-4CD6-BB3F-A760EFBE5D53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633019-45D7-48CE-A93D-8436B5069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5255FD-F6AC-47AC-825F-6C041AB907EB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D90428-489A-45F2-92D8-B4E9030CD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AD8D2E-CD48-4279-8009-EFAFC990D5E3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C98699-CF30-45D7-A80C-98E0B7066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932873-6C84-42A8-8623-322842D79F4C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E41925-B917-46E8-8451-277D336E7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16A35A-D593-47E4-978B-18EA63184A0B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84FF55-574F-489E-A861-07F3F1A74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D0499B-7740-4517-AFDA-7ACFD92212EF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8B5A3E-BC5F-42CD-A96D-8E63FA284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10DBDE-F2AF-4D9E-95EB-E8E3674FC4C5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611B52-7FB4-45EB-917C-95A6AB8F3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7CE9FF-FD65-4A5B-A780-BB8350530E4F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A38044-72F0-45FC-8E86-F8DD4898D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8C922C-96F4-406E-BFCB-DFC6CED2C485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8DEE73-CE9E-447F-9D4B-499CA836C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44DAAA-976B-4F10-878F-EC6FB986EC5A}" type="datetimeFigureOut">
              <a:rPr lang="en-GB"/>
              <a:pPr>
                <a:defRPr/>
              </a:pPr>
              <a:t>17/11/2013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E3B086-1FAF-45CD-A98D-64C0E6EC5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png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13" Type="http://schemas.openxmlformats.org/officeDocument/2006/relationships/image" Target="../media/image100.png"/><Relationship Id="rId3" Type="http://schemas.openxmlformats.org/officeDocument/2006/relationships/image" Target="../media/image90.emf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png"/><Relationship Id="rId9" Type="http://schemas.openxmlformats.org/officeDocument/2006/relationships/image" Target="../media/image96.emf"/><Relationship Id="rId14" Type="http://schemas.openxmlformats.org/officeDocument/2006/relationships/image" Target="../media/image10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models.org.uk/ck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2625" y="1052513"/>
            <a:ext cx="7772400" cy="1470025"/>
          </a:xfrm>
        </p:spPr>
        <p:txBody>
          <a:bodyPr/>
          <a:lstStyle/>
          <a:p>
            <a:r>
              <a:rPr lang="en-GB" altLang="en-US" dirty="0" smtClean="0"/>
              <a:t>NHS Scotland Clinical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28527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One Medication (Model) to Rule them 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55079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Dr Paul Miller – </a:t>
            </a:r>
            <a:r>
              <a:rPr lang="en-GB" dirty="0" smtClean="0"/>
              <a:t>paulmiller@nhs.net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1566"/>
            <a:ext cx="7524328" cy="2633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019152" cy="5250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7" y="620688"/>
            <a:ext cx="6705522" cy="537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4" y="620688"/>
            <a:ext cx="6948264" cy="49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4664"/>
            <a:ext cx="7222015" cy="381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64" y="2018908"/>
            <a:ext cx="6088380" cy="440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48" y="2500447"/>
            <a:ext cx="6264696" cy="3686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4" y="300644"/>
            <a:ext cx="5995613" cy="2016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3608" y="2659658"/>
            <a:ext cx="7106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Models!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4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Model?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representation of a real world object or phenomenon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431105" cy="370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3795327" cy="37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2211"/>
            <a:ext cx="3843795" cy="5345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4" y="685800"/>
            <a:ext cx="3552274" cy="53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Computable Clinical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representation of a clinical concept in a structured format in computer software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973526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55505"/>
            <a:ext cx="5817240" cy="34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Example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77" y="3356992"/>
            <a:ext cx="4961801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004802" cy="21037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5471" y="2395264"/>
            <a:ext cx="3242433" cy="2186063"/>
            <a:chOff x="465471" y="1963017"/>
            <a:chExt cx="3242433" cy="2186063"/>
          </a:xfrm>
        </p:grpSpPr>
        <p:sp>
          <p:nvSpPr>
            <p:cNvPr id="7" name="TextBox 6"/>
            <p:cNvSpPr txBox="1"/>
            <p:nvPr/>
          </p:nvSpPr>
          <p:spPr>
            <a:xfrm>
              <a:off x="465471" y="1963017"/>
              <a:ext cx="1656184" cy="83099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Clinical Term</a:t>
              </a:r>
              <a:endParaRPr lang="en-GB" sz="2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411760" y="3645024"/>
              <a:ext cx="1296144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907704" y="2794014"/>
              <a:ext cx="504056" cy="8510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870956" y="2395264"/>
            <a:ext cx="2421124" cy="2206117"/>
            <a:chOff x="2870956" y="2395264"/>
            <a:chExt cx="2421124" cy="2206117"/>
          </a:xfrm>
        </p:grpSpPr>
        <p:sp>
          <p:nvSpPr>
            <p:cNvPr id="9" name="TextBox 8"/>
            <p:cNvSpPr txBox="1"/>
            <p:nvPr/>
          </p:nvSpPr>
          <p:spPr>
            <a:xfrm>
              <a:off x="2870956" y="2395264"/>
              <a:ext cx="1656184" cy="46166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Value</a:t>
              </a:r>
              <a:endParaRPr lang="en-GB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04048" y="4046002"/>
              <a:ext cx="288032" cy="55537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>
              <a:stCxn id="9" idx="2"/>
            </p:cNvCxnSpPr>
            <p:nvPr/>
          </p:nvCxnSpPr>
          <p:spPr>
            <a:xfrm>
              <a:off x="3699048" y="2856929"/>
              <a:ext cx="1305000" cy="1253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527884" y="4059305"/>
            <a:ext cx="1656184" cy="2666313"/>
            <a:chOff x="3527884" y="4059305"/>
            <a:chExt cx="1656184" cy="2666313"/>
          </a:xfrm>
        </p:grpSpPr>
        <p:sp>
          <p:nvSpPr>
            <p:cNvPr id="8" name="TextBox 7"/>
            <p:cNvSpPr txBox="1"/>
            <p:nvPr/>
          </p:nvSpPr>
          <p:spPr>
            <a:xfrm>
              <a:off x="3527884" y="5894621"/>
              <a:ext cx="1656184" cy="830997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Unit of Measure</a:t>
              </a:r>
              <a:endParaRPr lang="en-GB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28329" y="4059305"/>
              <a:ext cx="432048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>
              <a:stCxn id="8" idx="0"/>
              <a:endCxn id="15" idx="2"/>
            </p:cNvCxnSpPr>
            <p:nvPr/>
          </p:nvCxnSpPr>
          <p:spPr>
            <a:xfrm flipV="1">
              <a:off x="4355976" y="4563361"/>
              <a:ext cx="188377" cy="13312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508104" y="3640488"/>
            <a:ext cx="3639035" cy="960894"/>
            <a:chOff x="5508104" y="3640488"/>
            <a:chExt cx="3639035" cy="960894"/>
          </a:xfrm>
        </p:grpSpPr>
        <p:sp>
          <p:nvSpPr>
            <p:cNvPr id="10" name="TextBox 9"/>
            <p:cNvSpPr txBox="1"/>
            <p:nvPr/>
          </p:nvSpPr>
          <p:spPr>
            <a:xfrm>
              <a:off x="7490955" y="3640488"/>
              <a:ext cx="1656184" cy="46166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Date</a:t>
              </a:r>
              <a:endParaRPr lang="en-GB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08104" y="4097326"/>
              <a:ext cx="1080120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/>
            <p:cNvCxnSpPr>
              <a:stCxn id="10" idx="1"/>
              <a:endCxn id="17" idx="3"/>
            </p:cNvCxnSpPr>
            <p:nvPr/>
          </p:nvCxnSpPr>
          <p:spPr>
            <a:xfrm flipH="1">
              <a:off x="6588224" y="3871321"/>
              <a:ext cx="902731" cy="4780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40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4" y="692696"/>
            <a:ext cx="7219259" cy="539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0731"/>
            <a:ext cx="4484779" cy="4077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842034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If…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84784"/>
            <a:ext cx="5515589" cy="140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84783"/>
            <a:ext cx="5515589" cy="13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6449"/>
            <a:ext cx="5515589" cy="140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84784"/>
            <a:ext cx="55155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2226"/>
            <a:ext cx="1577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3188"/>
            <a:ext cx="1398587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1398587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78966"/>
            <a:ext cx="981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57" y="2996951"/>
            <a:ext cx="1398587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" y="2511522"/>
            <a:ext cx="2874963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71800" y="1892481"/>
            <a:ext cx="2664296" cy="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23728" y="3933056"/>
            <a:ext cx="1368152" cy="264294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>
          <a:xfrm>
            <a:off x="3698172" y="3437584"/>
            <a:ext cx="1130017" cy="52786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0000"/>
                </a:solidFill>
              </a:rPr>
              <a:t>?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00" y="474426"/>
            <a:ext cx="3576359" cy="2028588"/>
          </a:xfrm>
          <a:prstGeom prst="rect">
            <a:avLst/>
          </a:prstGeom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12226"/>
            <a:ext cx="4887913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9" y="1988840"/>
            <a:ext cx="8563049" cy="238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44" y="2503014"/>
            <a:ext cx="2874963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23507 0.0034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04" y="2276872"/>
            <a:ext cx="2454331" cy="21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>
            <p:extLst>
              <p:ext uri="{D42A27DB-BD31-4B8C-83A1-F6EECF244321}">
                <p14:modId xmlns:p14="http://schemas.microsoft.com/office/powerpoint/2010/main" val="265749425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52863" y="2709863"/>
            <a:ext cx="1438275" cy="1438275"/>
          </a:xfrm>
          <a:prstGeom prst="rect">
            <a:avLst/>
          </a:prstGeom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5388565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700" y="908720"/>
            <a:ext cx="1566863" cy="1566863"/>
          </a:xfrm>
          <a:prstGeom prst="rect">
            <a:avLst/>
          </a:prstGeom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5338838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124" y="908720"/>
            <a:ext cx="1566863" cy="1566863"/>
          </a:xfrm>
          <a:prstGeom prst="rect">
            <a:avLst/>
          </a:prstGeom>
        </p:spPr>
      </p:pic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190110838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71700" y="4229745"/>
            <a:ext cx="1566863" cy="1566863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01623881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124" y="4229745"/>
            <a:ext cx="1566863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6165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3384376" cy="521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59"/>
            <a:ext cx="7056784" cy="40528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08" y="2659658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Invisibility!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622550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45942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4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84024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9154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77923"/>
            <a:ext cx="3810000" cy="288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44" y="255934"/>
            <a:ext cx="1519338" cy="6202116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9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58964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8" y="980728"/>
            <a:ext cx="4381142" cy="4680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90" y="980728"/>
            <a:ext cx="4348072" cy="468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63771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054560" cy="40924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Knowledge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0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Adverse Reactions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085776"/>
            <a:ext cx="6719189" cy="479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48150"/>
            <a:ext cx="5760640" cy="4866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661468"/>
            <a:ext cx="7668344" cy="36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788"/>
            <a:ext cx="6966774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2" y="1556792"/>
            <a:ext cx="2736304" cy="1381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46" y="4157542"/>
            <a:ext cx="2754615" cy="1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3" y="3068960"/>
            <a:ext cx="2293819" cy="30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44559"/>
            <a:ext cx="2209992" cy="3154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11" y="1090213"/>
            <a:ext cx="2392888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1"/>
            <a:ext cx="4032448" cy="409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39330"/>
            <a:ext cx="5399326" cy="403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066570" cy="57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512278" cy="426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4" y="764704"/>
            <a:ext cx="7933134" cy="47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112568" cy="50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Usability</a:t>
            </a:r>
          </a:p>
          <a:p>
            <a:r>
              <a:rPr lang="en-GB" dirty="0" smtClean="0"/>
              <a:t>eHealth / Informatics knowledge</a:t>
            </a:r>
            <a:br>
              <a:rPr lang="en-GB" dirty="0" smtClean="0"/>
            </a:br>
            <a:r>
              <a:rPr lang="en-GB" dirty="0" smtClean="0"/>
              <a:t>Community</a:t>
            </a:r>
          </a:p>
          <a:p>
            <a:r>
              <a:rPr lang="en-GB" dirty="0" smtClean="0"/>
              <a:t>Leadership</a:t>
            </a:r>
            <a:endParaRPr lang="en-GB" dirty="0"/>
          </a:p>
          <a:p>
            <a:r>
              <a:rPr lang="en-GB" dirty="0" smtClean="0"/>
              <a:t>Administrative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0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71" y="1412776"/>
            <a:ext cx="1621913" cy="17281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pic>
        <p:nvPicPr>
          <p:cNvPr id="8196" name="Picture 4" descr="C:\Users\Paul\AppData\Local\Microsoft\Windows\Temporary Internet Files\Content.IE5\H12QNIU6\MC9002152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43" y="1728453"/>
            <a:ext cx="1579364" cy="12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aul\AppData\Local\Microsoft\Windows\Temporary Internet Files\Content.IE5\H12QNIU6\MC9002152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28452"/>
            <a:ext cx="1579364" cy="12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5940152" y="2204864"/>
            <a:ext cx="1008112" cy="2880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3266981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Ingredients</a:t>
            </a:r>
          </a:p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Drug Groups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745" y="326698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Dose Syntax?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4380" y="52100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Other models?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43" y="3933056"/>
            <a:ext cx="2773464" cy="18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89083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620688"/>
            <a:ext cx="4986337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6" y="2629929"/>
            <a:ext cx="86923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Paul\AppData\Local\Microsoft\Windows\Temporary Internet Files\Content.IE5\GAK8MRW5\MC900280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52" y="266145"/>
            <a:ext cx="1070878" cy="12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aul\AppData\Local\Microsoft\Windows\Temporary Internet Files\Content.IE5\GAK8MRW5\MC9000896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4" y="1628800"/>
            <a:ext cx="1591593" cy="10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136815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61" y="1484784"/>
            <a:ext cx="1345881" cy="1008112"/>
          </a:xfrm>
          <a:prstGeom prst="rect">
            <a:avLst/>
          </a:prstGeom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98" y="2578074"/>
            <a:ext cx="1039813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C:\Users\Paul\AppData\Local\Microsoft\Windows\Temporary Internet Files\Content.IE5\H12QNIU6\MC90037034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93" y="3284984"/>
            <a:ext cx="1021726" cy="9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Paul\AppData\Local\Microsoft\Windows\Temporary Internet Files\Content.IE5\GAK8MRW5\MC90007126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21451"/>
            <a:ext cx="1347074" cy="10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7" y="4951236"/>
            <a:ext cx="944962" cy="602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4" y="4201636"/>
            <a:ext cx="961502" cy="452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3" y="3298525"/>
            <a:ext cx="1706975" cy="7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Scotland Clinical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models!</a:t>
            </a:r>
          </a:p>
          <a:p>
            <a:r>
              <a:rPr lang="en-GB" dirty="0" smtClean="0"/>
              <a:t>Bring together clinical and technical</a:t>
            </a:r>
          </a:p>
          <a:p>
            <a:r>
              <a:rPr lang="en-GB" dirty="0" smtClean="0"/>
              <a:t>Simple, agile, iterative</a:t>
            </a:r>
          </a:p>
          <a:p>
            <a:r>
              <a:rPr lang="en-GB" dirty="0" smtClean="0"/>
              <a:t>Open Source</a:t>
            </a:r>
          </a:p>
          <a:p>
            <a:r>
              <a:rPr lang="en-GB" dirty="0" smtClean="0"/>
              <a:t>Join in:</a:t>
            </a:r>
          </a:p>
          <a:p>
            <a:pPr lvl="1"/>
            <a:r>
              <a:rPr lang="en-GB" dirty="0">
                <a:hlinkClick r:id="rId2"/>
              </a:rPr>
              <a:t>http://www.clinicalmodels.org.uk/ckm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972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69977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18141"/>
            <a:ext cx="5897324" cy="35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353167" cy="401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88660"/>
            <a:ext cx="657676" cy="73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7925E-6 L -0.56354 -3.87925E-6 L -0.56354 -0.616 L -1.11111E-6 -0.616 L -1.11111E-6 -3.87925E-6 Z " pathEditMode="relative" rAng="0" ptsTypes="FFFFF">
                                      <p:cBhvr>
                                        <p:cTn id="11" dur="6000" spd="-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-30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3195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60483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" y="2564904"/>
            <a:ext cx="5112568" cy="377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4866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353167" cy="401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09303"/>
            <a:ext cx="7353167" cy="401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290432" cy="329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6762"/>
            <a:ext cx="6027943" cy="41913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7707"/>
            <a:ext cx="25606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6" y="305559"/>
            <a:ext cx="3939882" cy="3276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7" y="4005064"/>
            <a:ext cx="4752528" cy="2187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051102"/>
            <a:ext cx="6765331" cy="38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77"/>
            <a:ext cx="4038600" cy="4525963"/>
          </a:xfrm>
        </p:spPr>
        <p:txBody>
          <a:bodyPr/>
          <a:lstStyle/>
          <a:p>
            <a:r>
              <a:rPr lang="en-GB" dirty="0" smtClean="0"/>
              <a:t>HSCIC Messaging – GP2GP</a:t>
            </a:r>
          </a:p>
          <a:p>
            <a:r>
              <a:rPr lang="en-GB" dirty="0" smtClean="0"/>
              <a:t>NHS Scotland SCI XML</a:t>
            </a:r>
          </a:p>
          <a:p>
            <a:r>
              <a:rPr lang="en-GB" dirty="0" smtClean="0"/>
              <a:t>NHS Wales IHR</a:t>
            </a:r>
          </a:p>
          <a:p>
            <a:r>
              <a:rPr lang="en-GB" dirty="0" err="1" smtClean="0"/>
              <a:t>dm+d</a:t>
            </a:r>
            <a:endParaRPr lang="en-GB" dirty="0" smtClean="0"/>
          </a:p>
          <a:p>
            <a:r>
              <a:rPr lang="en-GB" dirty="0" smtClean="0"/>
              <a:t>RCP Core Clinical Headings</a:t>
            </a:r>
          </a:p>
          <a:p>
            <a:r>
              <a:rPr lang="en-GB" dirty="0" smtClean="0"/>
              <a:t>RCP Standards for structure &amp;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3277"/>
            <a:ext cx="4038600" cy="4525963"/>
          </a:xfrm>
        </p:spPr>
        <p:txBody>
          <a:bodyPr/>
          <a:lstStyle/>
          <a:p>
            <a:r>
              <a:rPr lang="en-GB" dirty="0"/>
              <a:t>Emergency Care Summary</a:t>
            </a:r>
          </a:p>
          <a:p>
            <a:r>
              <a:rPr lang="en-GB" dirty="0" smtClean="0"/>
              <a:t>EMIS</a:t>
            </a:r>
          </a:p>
          <a:p>
            <a:r>
              <a:rPr lang="en-GB" dirty="0" smtClean="0"/>
              <a:t>Vision</a:t>
            </a:r>
          </a:p>
          <a:p>
            <a:r>
              <a:rPr lang="en-GB" dirty="0" err="1" smtClean="0"/>
              <a:t>OpenHR</a:t>
            </a:r>
            <a:r>
              <a:rPr lang="en-GB" dirty="0" smtClean="0"/>
              <a:t> – MIG</a:t>
            </a:r>
          </a:p>
          <a:p>
            <a:r>
              <a:rPr lang="en-GB" dirty="0" err="1" smtClean="0"/>
              <a:t>Adastra</a:t>
            </a:r>
            <a:endParaRPr lang="en-GB" dirty="0" smtClean="0"/>
          </a:p>
          <a:p>
            <a:r>
              <a:rPr lang="en-GB" dirty="0" err="1" smtClean="0"/>
              <a:t>Gemscript</a:t>
            </a:r>
            <a:endParaRPr lang="en-GB" dirty="0" smtClean="0"/>
          </a:p>
          <a:p>
            <a:r>
              <a:rPr lang="en-GB" dirty="0" smtClean="0"/>
              <a:t>FDBE</a:t>
            </a:r>
          </a:p>
          <a:p>
            <a:r>
              <a:rPr lang="en-GB" dirty="0" smtClean="0"/>
              <a:t>HL7v3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4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8639</TotalTime>
  <Words>172</Words>
  <Application>Microsoft Office PowerPoint</Application>
  <PresentationFormat>On-screen Show (4:3)</PresentationFormat>
  <Paragraphs>73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NHS Scotland Clinical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designs</vt:lpstr>
      <vt:lpstr>PowerPoint Presentation</vt:lpstr>
      <vt:lpstr>PowerPoint Presentation</vt:lpstr>
      <vt:lpstr>What is a Model?</vt:lpstr>
      <vt:lpstr>PowerPoint Presentation</vt:lpstr>
      <vt:lpstr>Computable Clinical Model</vt:lpstr>
      <vt:lpstr>For Example</vt:lpstr>
      <vt:lpstr>PowerPoint Presentation</vt:lpstr>
      <vt:lpstr>If…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Knowledge Manager</vt:lpstr>
      <vt:lpstr>Adverse Reactions</vt:lpstr>
      <vt:lpstr>PowerPoint Presentation</vt:lpstr>
      <vt:lpstr>PowerPoint Presentation</vt:lpstr>
      <vt:lpstr>PowerPoint Presentation</vt:lpstr>
      <vt:lpstr>Lessons</vt:lpstr>
      <vt:lpstr>Outputs</vt:lpstr>
      <vt:lpstr>PowerPoint Presentation</vt:lpstr>
      <vt:lpstr>NHS Scotland Clinical Models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SCIMP</dc:title>
  <dc:creator>Paul Miller</dc:creator>
  <cp:lastModifiedBy>Paul Miller</cp:lastModifiedBy>
  <cp:revision>92</cp:revision>
  <dcterms:created xsi:type="dcterms:W3CDTF">2013-10-30T10:09:46Z</dcterms:created>
  <dcterms:modified xsi:type="dcterms:W3CDTF">2013-11-17T16:06:12Z</dcterms:modified>
</cp:coreProperties>
</file>