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0" r:id="rId1"/>
  </p:sldMasterIdLst>
  <p:notesMasterIdLst>
    <p:notesMasterId r:id="rId14"/>
  </p:notesMasterIdLst>
  <p:sldIdLst>
    <p:sldId id="256" r:id="rId2"/>
    <p:sldId id="257" r:id="rId3"/>
    <p:sldId id="260" r:id="rId4"/>
    <p:sldId id="262" r:id="rId5"/>
    <p:sldId id="264" r:id="rId6"/>
    <p:sldId id="263" r:id="rId7"/>
    <p:sldId id="259" r:id="rId8"/>
    <p:sldId id="261" r:id="rId9"/>
    <p:sldId id="258" r:id="rId10"/>
    <p:sldId id="265" r:id="rId11"/>
    <p:sldId id="270" r:id="rId12"/>
    <p:sldId id="27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7" d="100"/>
          <a:sy n="87" d="100"/>
        </p:scale>
        <p:origin x="102" y="19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75" d="100"/>
          <a:sy n="75" d="100"/>
        </p:scale>
        <p:origin x="2430" y="-51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4F3DB7-F555-4DE0-8AC5-784DE38B257C}" type="datetimeFigureOut">
              <a:rPr lang="en-GB" smtClean="0"/>
              <a:t>14/03/2018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E05E64-0F2B-4C84-A720-EF2185B57CB4}" type="slidenum">
              <a:rPr lang="en-GB" smtClean="0"/>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When Paul sent me the proposed agenda with me down against this topic.</a:t>
            </a:r>
          </a:p>
          <a:p>
            <a:endParaRPr lang="en-GB" dirty="0"/>
          </a:p>
          <a:p>
            <a:r>
              <a:rPr lang="en-GB" dirty="0"/>
              <a:t>I wasn’t sure who was madder.</a:t>
            </a:r>
          </a:p>
          <a:p>
            <a:endParaRPr lang="en-GB" dirty="0"/>
          </a:p>
          <a:p>
            <a:r>
              <a:rPr lang="en-GB" dirty="0"/>
              <a:t>Paul asking me a Practice Manager to explain clinical terminologies to a bunch of informatic specialist/enthusiasts.</a:t>
            </a:r>
          </a:p>
          <a:p>
            <a:endParaRPr lang="en-GB" dirty="0"/>
          </a:p>
          <a:p>
            <a:r>
              <a:rPr lang="en-GB" dirty="0"/>
              <a:t>Or Me for agreeing to it. </a:t>
            </a:r>
          </a:p>
        </p:txBody>
      </p:sp>
      <p:sp>
        <p:nvSpPr>
          <p:cNvPr id="4" name="Slide Number Placeholder 3"/>
          <p:cNvSpPr>
            <a:spLocks noGrp="1"/>
          </p:cNvSpPr>
          <p:nvPr>
            <p:ph type="sldNum" sz="quarter" idx="10"/>
          </p:nvPr>
        </p:nvSpPr>
        <p:spPr/>
        <p:txBody>
          <a:bodyPr/>
          <a:lstStyle/>
          <a:p>
            <a:fld id="{67E05E64-0F2B-4C84-A720-EF2185B57CB4}" type="slidenum">
              <a:rPr lang="en-GB" smtClean="0"/>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A simple analagy.</a:t>
            </a:r>
          </a:p>
          <a:p>
            <a:endParaRPr lang="en-GB"/>
          </a:p>
          <a:p>
            <a:r>
              <a:rPr lang="en-GB"/>
              <a:t>|f I want to bake some cookies, I get a recipe go to the shops buy the ingredients  and bake the cookies. Simple two dimentional axis.</a:t>
            </a:r>
          </a:p>
          <a:p>
            <a:endParaRPr lang="en-GB"/>
          </a:p>
          <a:p>
            <a:r>
              <a:rPr lang="en-GB"/>
              <a:t>But  maybe I am not sure what I want to make so instead I go to the shop and get more varied ingredients to give me options . A multi dimentional axi.   </a:t>
            </a:r>
          </a:p>
        </p:txBody>
      </p:sp>
      <p:sp>
        <p:nvSpPr>
          <p:cNvPr id="4" name="Slide Number Placeholder 3"/>
          <p:cNvSpPr>
            <a:spLocks noGrp="1"/>
          </p:cNvSpPr>
          <p:nvPr>
            <p:ph type="sldNum" sz="quarter" idx="10"/>
          </p:nvPr>
        </p:nvSpPr>
        <p:spPr/>
        <p:txBody>
          <a:bodyPr/>
          <a:lstStyle/>
          <a:p>
            <a:fld id="{67E05E64-0F2B-4C84-A720-EF2185B57CB4}" type="slidenum">
              <a:rPr lang="en-GB" smtClean="0"/>
              <a:t>10</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r>
              <a:rPr lang="en-GB" altLang="en-US"/>
              <a:t>so not 1 demetional - paper records</a:t>
            </a:r>
          </a:p>
          <a:p>
            <a:r>
              <a:rPr lang="en-GB" altLang="en-US"/>
              <a:t>2 dimentional read </a:t>
            </a:r>
          </a:p>
          <a:p>
            <a:r>
              <a:rPr lang="en-GB" altLang="en-US"/>
              <a:t>multi dimentional - like the elevator in the original willie wonker - it can go upways. downways, sideways,  and any other ways imaginable. so roll on snomed.</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r>
              <a:rPr lang="en-GB" altLang="en-US"/>
              <a:t>or we have all been given a golden ticket for a trip on the Wonka vator</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a:t>
            </a:r>
          </a:p>
          <a:p>
            <a:r>
              <a:rPr lang="en-GB" dirty="0"/>
              <a:t>I thought lets start at the obvious place.</a:t>
            </a:r>
          </a:p>
          <a:p>
            <a:endParaRPr lang="en-GB" dirty="0"/>
          </a:p>
          <a:p>
            <a:r>
              <a:rPr lang="en-GB" dirty="0"/>
              <a:t>What is a clinical terminology system- so looked up NHS Scotland who maybe know better than anyone.  Since it’s their job to collect it and do something with it.   This is what they say……  Seems straight forward, how can I fill 15 minutes. </a:t>
            </a:r>
          </a:p>
          <a:p>
            <a:endParaRPr lang="en-GB" dirty="0"/>
          </a:p>
        </p:txBody>
      </p:sp>
      <p:sp>
        <p:nvSpPr>
          <p:cNvPr id="4" name="Slide Number Placeholder 3"/>
          <p:cNvSpPr>
            <a:spLocks noGrp="1"/>
          </p:cNvSpPr>
          <p:nvPr>
            <p:ph type="sldNum" sz="quarter" idx="10"/>
          </p:nvPr>
        </p:nvSpPr>
        <p:spPr/>
        <p:txBody>
          <a:bodyPr/>
          <a:lstStyle/>
          <a:p>
            <a:fld id="{67E05E64-0F2B-4C84-A720-EF2185B57CB4}" type="slidenum">
              <a:rPr lang="en-GB" smtClean="0"/>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But then as I thought about it ..and came across this. </a:t>
            </a:r>
          </a:p>
          <a:p>
            <a:endParaRPr lang="en-GB" dirty="0"/>
          </a:p>
        </p:txBody>
      </p:sp>
      <p:sp>
        <p:nvSpPr>
          <p:cNvPr id="4" name="Slide Number Placeholder 3"/>
          <p:cNvSpPr>
            <a:spLocks noGrp="1"/>
          </p:cNvSpPr>
          <p:nvPr>
            <p:ph type="sldNum" sz="quarter" idx="10"/>
          </p:nvPr>
        </p:nvSpPr>
        <p:spPr/>
        <p:txBody>
          <a:bodyPr/>
          <a:lstStyle/>
          <a:p>
            <a:fld id="{67E05E64-0F2B-4C84-A720-EF2185B57CB4}" type="slidenum">
              <a:rPr lang="en-GB" smtClean="0"/>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where do we start?</a:t>
            </a:r>
          </a:p>
        </p:txBody>
      </p:sp>
      <p:sp>
        <p:nvSpPr>
          <p:cNvPr id="4" name="Slide Number Placeholder 3"/>
          <p:cNvSpPr>
            <a:spLocks noGrp="1"/>
          </p:cNvSpPr>
          <p:nvPr>
            <p:ph type="sldNum" sz="quarter" idx="10"/>
          </p:nvPr>
        </p:nvSpPr>
        <p:spPr/>
        <p:txBody>
          <a:bodyPr/>
          <a:lstStyle/>
          <a:p>
            <a:fld id="{67E05E64-0F2B-4C84-A720-EF2185B57CB4}" type="slidenum">
              <a:rPr lang="en-GB" smtClean="0"/>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27125"/>
            <a:ext cx="5486400" cy="3086100"/>
          </a:xfrm>
        </p:spPr>
      </p:sp>
      <p:sp>
        <p:nvSpPr>
          <p:cNvPr id="3" name="Notes Placeholder 2"/>
          <p:cNvSpPr>
            <a:spLocks noGrp="1"/>
          </p:cNvSpPr>
          <p:nvPr>
            <p:ph type="body" idx="1"/>
          </p:nvPr>
        </p:nvSpPr>
        <p:spPr/>
        <p:txBody>
          <a:bodyPr/>
          <a:lstStyle/>
          <a:p>
            <a:endParaRPr lang="en-GB" dirty="0"/>
          </a:p>
          <a:p>
            <a:endParaRPr lang="en-GB" dirty="0"/>
          </a:p>
          <a:p>
            <a:pPr fontAlgn="base"/>
            <a:r>
              <a:rPr lang="en-GB" dirty="0">
                <a:solidFill>
                  <a:srgbClr val="333333"/>
                </a:solidFill>
                <a:effectLst/>
                <a:latin typeface="Arial" panose="020B0604020202020204" pitchFamily="34" charset="0"/>
                <a:sym typeface="+mn-ea"/>
              </a:rPr>
              <a:t>It wasn't until 1987 that the Kroner Steering Group on Health Information recommendatons made in October 1982, were introduced. </a:t>
            </a:r>
            <a:endParaRPr lang="en-GB" b="0" i="0" u="none" strike="noStrike" dirty="0">
              <a:solidFill>
                <a:srgbClr val="333333"/>
              </a:solidFill>
              <a:effectLst/>
              <a:latin typeface="Arial" panose="020B0604020202020204" pitchFamily="34" charset="0"/>
              <a:sym typeface="+mn-ea"/>
            </a:endParaRPr>
          </a:p>
          <a:p>
            <a:pPr fontAlgn="base"/>
            <a:endParaRPr lang="en-GB" b="0" i="0" u="none" strike="noStrike" dirty="0">
              <a:solidFill>
                <a:srgbClr val="333333"/>
              </a:solidFill>
              <a:effectLst/>
              <a:latin typeface="Arial" panose="020B0604020202020204" pitchFamily="34" charset="0"/>
              <a:sym typeface="+mn-ea"/>
            </a:endParaRPr>
          </a:p>
          <a:p>
            <a:pPr fontAlgn="base"/>
            <a:r>
              <a:rPr lang="en-GB" b="0" i="0" u="none" strike="noStrike" dirty="0">
                <a:solidFill>
                  <a:srgbClr val="333333"/>
                </a:solidFill>
                <a:effectLst/>
                <a:latin typeface="Arial" panose="020B0604020202020204" pitchFamily="34" charset="0"/>
                <a:sym typeface="+mn-ea"/>
              </a:rPr>
              <a:t>The same year as the Committee for Regulating Information Requirements was created. </a:t>
            </a:r>
          </a:p>
          <a:p>
            <a:pPr fontAlgn="base"/>
            <a:endParaRPr lang="en-GB" b="0" i="0" u="none" strike="noStrike" dirty="0">
              <a:solidFill>
                <a:srgbClr val="333333"/>
              </a:solidFill>
              <a:effectLst/>
              <a:latin typeface="Arial" panose="020B0604020202020204" pitchFamily="34" charset="0"/>
            </a:endParaRPr>
          </a:p>
          <a:p>
            <a:pPr fontAlgn="base"/>
            <a:endParaRPr lang="en-GB" dirty="0">
              <a:solidFill>
                <a:srgbClr val="333333"/>
              </a:solidFill>
              <a:latin typeface="Arial" panose="020B0604020202020204" pitchFamily="34" charset="0"/>
            </a:endParaRPr>
          </a:p>
          <a:p>
            <a:endParaRPr lang="en-GB" dirty="0"/>
          </a:p>
          <a:p>
            <a:endParaRPr lang="en-GB" dirty="0"/>
          </a:p>
        </p:txBody>
      </p:sp>
      <p:sp>
        <p:nvSpPr>
          <p:cNvPr id="4" name="Slide Number Placeholder 3"/>
          <p:cNvSpPr>
            <a:spLocks noGrp="1"/>
          </p:cNvSpPr>
          <p:nvPr>
            <p:ph type="sldNum" sz="quarter" idx="10"/>
          </p:nvPr>
        </p:nvSpPr>
        <p:spPr/>
        <p:txBody>
          <a:bodyPr/>
          <a:lstStyle/>
          <a:p>
            <a:fld id="{67E05E64-0F2B-4C84-A720-EF2185B57CB4}" type="slidenum">
              <a:rPr lang="en-GB" smtClean="0"/>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27125"/>
            <a:ext cx="5486400" cy="3086100"/>
          </a:xfrm>
        </p:spPr>
      </p:sp>
      <p:sp>
        <p:nvSpPr>
          <p:cNvPr id="3" name="Notes Placeholder 2"/>
          <p:cNvSpPr>
            <a:spLocks noGrp="1"/>
          </p:cNvSpPr>
          <p:nvPr>
            <p:ph type="body" idx="1"/>
          </p:nvPr>
        </p:nvSpPr>
        <p:spPr/>
        <p:txBody>
          <a:bodyPr/>
          <a:lstStyle/>
          <a:p>
            <a:endParaRPr lang="en-GB" dirty="0"/>
          </a:p>
          <a:p>
            <a:r>
              <a:rPr lang="en-GB" dirty="0"/>
              <a:t> and possibly the 1</a:t>
            </a:r>
            <a:r>
              <a:rPr lang="en-GB" baseline="30000" dirty="0"/>
              <a:t>st</a:t>
            </a:r>
            <a:r>
              <a:rPr lang="en-GB" dirty="0"/>
              <a:t> significant data collecting system. And to be honest I don’t think that confidentiality was an issue and no-one could read the content of them anyway! Although Scotland moved to A4 files, it still didn’t change much.</a:t>
            </a:r>
          </a:p>
          <a:p>
            <a:endParaRPr lang="en-GB" dirty="0"/>
          </a:p>
          <a:p>
            <a:endParaRPr lang="en-GB" dirty="0"/>
          </a:p>
          <a:p>
            <a:endParaRPr lang="en-GB" dirty="0"/>
          </a:p>
          <a:p>
            <a:endParaRPr lang="en-GB" dirty="0"/>
          </a:p>
          <a:p>
            <a:endParaRPr lang="en-GB" dirty="0"/>
          </a:p>
          <a:p>
            <a:endParaRPr lang="en-GB" dirty="0"/>
          </a:p>
          <a:p>
            <a:endParaRPr lang="en-GB" dirty="0"/>
          </a:p>
        </p:txBody>
      </p:sp>
      <p:sp>
        <p:nvSpPr>
          <p:cNvPr id="4" name="Slide Number Placeholder 3"/>
          <p:cNvSpPr>
            <a:spLocks noGrp="1"/>
          </p:cNvSpPr>
          <p:nvPr>
            <p:ph type="sldNum" sz="quarter" idx="10"/>
          </p:nvPr>
        </p:nvSpPr>
        <p:spPr/>
        <p:txBody>
          <a:bodyPr/>
          <a:lstStyle/>
          <a:p>
            <a:fld id="{67E05E64-0F2B-4C84-A720-EF2185B57CB4}" type="slidenum">
              <a:rPr lang="en-GB" smtClean="0"/>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Along side this came the introduction of GP clinical IT systems</a:t>
            </a:r>
          </a:p>
          <a:p>
            <a:endParaRPr lang="en-GB" dirty="0"/>
          </a:p>
          <a:p>
            <a:r>
              <a:rPr lang="en-GB" i="1" dirty="0"/>
              <a:t>When computers became available, they were applied to automate what had previously been done manually. The impact on patient care was minimal, but itdid automate appointments, prescritions and some disease information. </a:t>
            </a:r>
          </a:p>
          <a:p>
            <a:endParaRPr lang="en-GB" dirty="0"/>
          </a:p>
          <a:p>
            <a:r>
              <a:rPr lang="en-GB" dirty="0"/>
              <a:t>But some innovators did use the clinical recording when available. </a:t>
            </a:r>
          </a:p>
        </p:txBody>
      </p:sp>
      <p:sp>
        <p:nvSpPr>
          <p:cNvPr id="4" name="Slide Number Placeholder 3"/>
          <p:cNvSpPr>
            <a:spLocks noGrp="1"/>
          </p:cNvSpPr>
          <p:nvPr>
            <p:ph type="sldNum" sz="quarter" idx="10"/>
          </p:nvPr>
        </p:nvSpPr>
        <p:spPr/>
        <p:txBody>
          <a:bodyPr/>
          <a:lstStyle/>
          <a:p>
            <a:fld id="{67E05E64-0F2B-4C84-A720-EF2185B57CB4}" type="slidenum">
              <a:rPr lang="en-GB" smtClean="0"/>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38650"/>
            <a:ext cx="5486400" cy="3600450"/>
          </a:xfrm>
        </p:spPr>
        <p:txBody>
          <a:bodyPr/>
          <a:lstStyle/>
          <a:p>
            <a:r>
              <a:rPr lang="en-GB" dirty="0">
                <a:sym typeface="+mn-ea"/>
              </a:rPr>
              <a:t>Although some innovators did code more. </a:t>
            </a:r>
            <a:endParaRPr lang="en-GB" dirty="0"/>
          </a:p>
          <a:p>
            <a:endParaRPr lang="en-GB" dirty="0"/>
          </a:p>
          <a:p>
            <a:r>
              <a:rPr lang="en-GB" dirty="0">
                <a:sym typeface="+mn-ea"/>
              </a:rPr>
              <a:t>So the technology to record clinical encounters increased the demand on being able to collate, analyse and utlises and this was supported by the development of Read terminology. </a:t>
            </a:r>
          </a:p>
          <a:p>
            <a:endParaRPr lang="en-GB" dirty="0">
              <a:sym typeface="+mn-ea"/>
            </a:endParaRPr>
          </a:p>
          <a:p>
            <a:r>
              <a:rPr lang="en-GB" dirty="0">
                <a:sym typeface="+mn-ea"/>
              </a:rPr>
              <a:t>Roll on 2004 and GMS – and structured coding  ISD have different descriptions    or a </a:t>
            </a:r>
            <a:r>
              <a:rPr lang="en-GB" dirty="0"/>
              <a:t>change the use - from care at the clinical point to data analysis.  And from a particular point of care to  decisions on health care policy.</a:t>
            </a:r>
          </a:p>
          <a:p>
            <a:endParaRPr lang="en-GB" dirty="0"/>
          </a:p>
          <a:p>
            <a:r>
              <a:rPr lang="en-GB" dirty="0"/>
              <a:t>And that need created 3 requirements: </a:t>
            </a:r>
          </a:p>
          <a:p>
            <a:endParaRPr lang="en-GB" dirty="0"/>
          </a:p>
          <a:p>
            <a:pPr lvl="0"/>
            <a:r>
              <a:rPr lang="en-GB" dirty="0"/>
              <a:t>1.  </a:t>
            </a:r>
            <a:r>
              <a:rPr lang="en-GB" dirty="0">
                <a:sym typeface="+mn-ea"/>
              </a:rPr>
              <a:t>To do this the terminology needs to be human friendly  - flexible context-sensitive and to have rigid logical for the computer </a:t>
            </a:r>
          </a:p>
          <a:p>
            <a:pPr lvl="0"/>
            <a:endParaRPr lang="en-GB" dirty="0">
              <a:sym typeface="+mn-ea"/>
            </a:endParaRPr>
          </a:p>
          <a:p>
            <a:pPr lvl="0"/>
            <a:r>
              <a:rPr lang="en-GB" dirty="0">
                <a:sym typeface="+mn-ea"/>
              </a:rPr>
              <a:t>2.  Compactness and symbolic representation. 'Codes' rather than text, and this was an important motivation for early terminologies such as Read. </a:t>
            </a:r>
            <a:endParaRPr lang="en-GB" dirty="0"/>
          </a:p>
          <a:p>
            <a:pPr lvl="0"/>
            <a:endParaRPr lang="en-GB" dirty="0"/>
          </a:p>
          <a:p>
            <a:pPr lvl="0"/>
            <a:r>
              <a:rPr lang="en-GB" dirty="0"/>
              <a:t>3.  Ease of entering, indexing, retrieval - linking clinical records, decision support, quality assurance, and other information</a:t>
            </a:r>
          </a:p>
          <a:p>
            <a:pPr lvl="0"/>
            <a:endParaRPr lang="en-GB" dirty="0"/>
          </a:p>
          <a:p>
            <a:endParaRPr lang="en-GB" dirty="0"/>
          </a:p>
        </p:txBody>
      </p:sp>
      <p:sp>
        <p:nvSpPr>
          <p:cNvPr id="4" name="Slide Number Placeholder 3"/>
          <p:cNvSpPr>
            <a:spLocks noGrp="1"/>
          </p:cNvSpPr>
          <p:nvPr>
            <p:ph type="sldNum" sz="quarter" idx="10"/>
          </p:nvPr>
        </p:nvSpPr>
        <p:spPr/>
        <p:txBody>
          <a:bodyPr/>
          <a:lstStyle/>
          <a:p>
            <a:fld id="{67E05E64-0F2B-4C84-A720-EF2185B57CB4}" type="slidenum">
              <a:rPr lang="en-GB" smtClean="0"/>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23950"/>
            <a:ext cx="5486400" cy="3086100"/>
          </a:xfrm>
        </p:spPr>
      </p:sp>
      <p:sp>
        <p:nvSpPr>
          <p:cNvPr id="3" name="Notes Placeholder 2"/>
          <p:cNvSpPr>
            <a:spLocks noGrp="1"/>
          </p:cNvSpPr>
          <p:nvPr>
            <p:ph type="body" idx="1"/>
          </p:nvPr>
        </p:nvSpPr>
        <p:spPr/>
        <p:txBody>
          <a:bodyPr/>
          <a:lstStyle/>
          <a:p>
            <a:r>
              <a:rPr lang="en-GB" dirty="0"/>
              <a:t>But there is so much data – how do we know what is important an how do we turn it into information ? Depends on who wants to use it? And what for?</a:t>
            </a:r>
          </a:p>
          <a:p>
            <a:endParaRPr lang="en-GB" dirty="0"/>
          </a:p>
          <a:p>
            <a:r>
              <a:rPr lang="en-GB" dirty="0"/>
              <a:t>Also lots of “interested parties” as those who provide the care and manage, plan and direct the care widens. </a:t>
            </a:r>
          </a:p>
          <a:p>
            <a:endParaRPr lang="en-GB" dirty="0"/>
          </a:p>
          <a:p>
            <a:r>
              <a:rPr lang="en-GB" dirty="0"/>
              <a:t>There are different healthcare languages used by different professionals and specialities. So we needed solutions to the ambiguity of language when we count and index clinical entries. </a:t>
            </a:r>
          </a:p>
          <a:p>
            <a:endParaRPr lang="en-GB" dirty="0"/>
          </a:p>
          <a:p>
            <a:endParaRPr lang="en-GB" dirty="0"/>
          </a:p>
          <a:p>
            <a:r>
              <a:rPr lang="en-GB" dirty="0"/>
              <a:t>Technological changes  give the exponential ability to analyse and interpret data but this has brought other consideration</a:t>
            </a:r>
            <a:r>
              <a:rPr lang="en-GB" i="1" dirty="0"/>
              <a:t>s.  </a:t>
            </a:r>
            <a:endParaRPr lang="en-GB" dirty="0"/>
          </a:p>
          <a:p>
            <a:endParaRPr lang="en-GB" dirty="0"/>
          </a:p>
        </p:txBody>
      </p:sp>
      <p:sp>
        <p:nvSpPr>
          <p:cNvPr id="4" name="Slide Number Placeholder 3"/>
          <p:cNvSpPr>
            <a:spLocks noGrp="1"/>
          </p:cNvSpPr>
          <p:nvPr>
            <p:ph type="sldNum" sz="quarter" idx="10"/>
          </p:nvPr>
        </p:nvSpPr>
        <p:spPr/>
        <p:txBody>
          <a:bodyPr/>
          <a:lstStyle/>
          <a:p>
            <a:fld id="{67E05E64-0F2B-4C84-A720-EF2185B57CB4}" type="slidenum">
              <a:rPr lang="en-GB" smtClean="0"/>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202023"/>
            <a:ext cx="9144000" cy="1307939"/>
          </a:xfrm>
        </p:spPr>
        <p:txBody>
          <a:bodyPr anchor="b"/>
          <a:lstStyle>
            <a:lvl1pPr algn="ctr">
              <a:defRPr sz="6000"/>
            </a:lvl1pPr>
          </a:lstStyle>
          <a:p>
            <a:r>
              <a:rPr lang="en-US"/>
              <a:t>Click to edit Master title style</a:t>
            </a:r>
            <a:endParaRPr lang="en-GB" dirty="0"/>
          </a:p>
        </p:txBody>
      </p:sp>
      <p:sp>
        <p:nvSpPr>
          <p:cNvPr id="3" name="Subtitle 2"/>
          <p:cNvSpPr>
            <a:spLocks noGrp="1"/>
          </p:cNvSpPr>
          <p:nvPr>
            <p:ph type="subTitle" idx="1"/>
          </p:nvPr>
        </p:nvSpPr>
        <p:spPr>
          <a:xfrm>
            <a:off x="1524000" y="3602038"/>
            <a:ext cx="9144000" cy="74602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pic>
        <p:nvPicPr>
          <p:cNvPr id="12" name="Picture 11">
            <a:extLst>
              <a:ext uri="{FF2B5EF4-FFF2-40B4-BE49-F238E27FC236}">
                <a16:creationId xmlns:a16="http://schemas.microsoft.com/office/drawing/2014/main" id="{59ADFED0-EC4F-4418-8A1B-6BC9C506802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83372" y="126410"/>
            <a:ext cx="2425257" cy="1823039"/>
          </a:xfrm>
          <a:prstGeom prst="rect">
            <a:avLst/>
          </a:prstGeom>
        </p:spPr>
      </p:pic>
      <p:pic>
        <p:nvPicPr>
          <p:cNvPr id="14" name="Picture 13">
            <a:extLst>
              <a:ext uri="{FF2B5EF4-FFF2-40B4-BE49-F238E27FC236}">
                <a16:creationId xmlns:a16="http://schemas.microsoft.com/office/drawing/2014/main" id="{B3CB01CD-0D39-4F56-8648-F2FB6B89A03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39932" y="5627716"/>
            <a:ext cx="1752068" cy="1138844"/>
          </a:xfrm>
          <a:prstGeom prst="rect">
            <a:avLst/>
          </a:prstGeom>
        </p:spPr>
      </p:pic>
    </p:spTree>
    <p:extLst>
      <p:ext uri="{BB962C8B-B14F-4D97-AF65-F5344CB8AC3E}">
        <p14:creationId xmlns:p14="http://schemas.microsoft.com/office/powerpoint/2010/main" val="26982283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18" name="Shape 18"/>
          <p:cNvSpPr>
            <a:spLocks noGrp="1"/>
          </p:cNvSpPr>
          <p:nvPr>
            <p:ph type="title"/>
          </p:nvPr>
        </p:nvSpPr>
        <p:spPr>
          <a:prstGeom prst="rect">
            <a:avLst/>
          </a:prstGeom>
        </p:spPr>
        <p:txBody>
          <a:bodyPr/>
          <a:lstStyle/>
          <a:p>
            <a:pPr lvl="0">
              <a:defRPr sz="1800"/>
            </a:pPr>
            <a:r>
              <a:rPr lang="en-US" sz="5625"/>
              <a:t>Click to edit Master title style</a:t>
            </a:r>
            <a:endParaRPr sz="5625"/>
          </a:p>
        </p:txBody>
      </p:sp>
      <p:sp>
        <p:nvSpPr>
          <p:cNvPr id="19" name="Shape 19"/>
          <p:cNvSpPr>
            <a:spLocks noGrp="1"/>
          </p:cNvSpPr>
          <p:nvPr>
            <p:ph type="body" idx="1"/>
          </p:nvPr>
        </p:nvSpPr>
        <p:spPr>
          <a:prstGeom prst="rect">
            <a:avLst/>
          </a:prstGeom>
        </p:spPr>
        <p:txBody>
          <a:bodyPr/>
          <a:lstStyle/>
          <a:p>
            <a:pPr lvl="0">
              <a:defRPr sz="1800"/>
            </a:pPr>
            <a:r>
              <a:rPr lang="en-US" sz="2531"/>
              <a:t>Edit Master text styles</a:t>
            </a:r>
          </a:p>
          <a:p>
            <a:pPr lvl="1">
              <a:defRPr sz="1800"/>
            </a:pPr>
            <a:r>
              <a:rPr lang="en-US" sz="2531"/>
              <a:t>Second level</a:t>
            </a:r>
          </a:p>
          <a:p>
            <a:pPr lvl="2">
              <a:defRPr sz="1800"/>
            </a:pPr>
            <a:r>
              <a:rPr lang="en-US" sz="2531"/>
              <a:t>Third level</a:t>
            </a:r>
          </a:p>
          <a:p>
            <a:pPr lvl="3">
              <a:defRPr sz="1800"/>
            </a:pPr>
            <a:r>
              <a:rPr lang="en-US" sz="2531"/>
              <a:t>Fourth level</a:t>
            </a:r>
          </a:p>
          <a:p>
            <a:pPr lvl="4">
              <a:defRPr sz="1800"/>
            </a:pPr>
            <a:r>
              <a:rPr lang="en-US" sz="2531"/>
              <a:t>Fifth level</a:t>
            </a:r>
            <a:endParaRPr sz="2531"/>
          </a:p>
        </p:txBody>
      </p:sp>
    </p:spTree>
    <p:extLst>
      <p:ext uri="{BB962C8B-B14F-4D97-AF65-F5344CB8AC3E}">
        <p14:creationId xmlns:p14="http://schemas.microsoft.com/office/powerpoint/2010/main" val="3342073401"/>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reserve="1">
  <p:cSld name="1_Title &amp; Bullets">
    <p:spTree>
      <p:nvGrpSpPr>
        <p:cNvPr id="1" name=""/>
        <p:cNvGrpSpPr/>
        <p:nvPr/>
      </p:nvGrpSpPr>
      <p:grpSpPr>
        <a:xfrm>
          <a:off x="0" y="0"/>
          <a:ext cx="0" cy="0"/>
          <a:chOff x="0" y="0"/>
          <a:chExt cx="0" cy="0"/>
        </a:xfrm>
      </p:grpSpPr>
      <p:sp>
        <p:nvSpPr>
          <p:cNvPr id="18" name="Shape 18"/>
          <p:cNvSpPr>
            <a:spLocks noGrp="1"/>
          </p:cNvSpPr>
          <p:nvPr>
            <p:ph type="title"/>
          </p:nvPr>
        </p:nvSpPr>
        <p:spPr>
          <a:prstGeom prst="rect">
            <a:avLst/>
          </a:prstGeom>
        </p:spPr>
        <p:txBody>
          <a:bodyPr/>
          <a:lstStyle/>
          <a:p>
            <a:pPr lvl="0">
              <a:defRPr sz="1800"/>
            </a:pPr>
            <a:r>
              <a:rPr lang="en-US" sz="5625"/>
              <a:t>Click to edit Master title style</a:t>
            </a:r>
            <a:endParaRPr sz="5625"/>
          </a:p>
        </p:txBody>
      </p:sp>
      <p:sp>
        <p:nvSpPr>
          <p:cNvPr id="19" name="Shape 19"/>
          <p:cNvSpPr>
            <a:spLocks noGrp="1"/>
          </p:cNvSpPr>
          <p:nvPr>
            <p:ph type="body" idx="1"/>
          </p:nvPr>
        </p:nvSpPr>
        <p:spPr>
          <a:prstGeom prst="rect">
            <a:avLst/>
          </a:prstGeom>
        </p:spPr>
        <p:txBody>
          <a:bodyPr/>
          <a:lstStyle/>
          <a:p>
            <a:pPr lvl="0">
              <a:defRPr sz="1800"/>
            </a:pPr>
            <a:r>
              <a:rPr lang="en-US" sz="2531"/>
              <a:t>Edit Master text styles</a:t>
            </a:r>
          </a:p>
          <a:p>
            <a:pPr lvl="1">
              <a:defRPr sz="1800"/>
            </a:pPr>
            <a:r>
              <a:rPr lang="en-US" sz="2531"/>
              <a:t>Second level</a:t>
            </a:r>
          </a:p>
          <a:p>
            <a:pPr lvl="2">
              <a:defRPr sz="1800"/>
            </a:pPr>
            <a:r>
              <a:rPr lang="en-US" sz="2531"/>
              <a:t>Third level</a:t>
            </a:r>
          </a:p>
          <a:p>
            <a:pPr lvl="3">
              <a:defRPr sz="1800"/>
            </a:pPr>
            <a:r>
              <a:rPr lang="en-US" sz="2531"/>
              <a:t>Fourth level</a:t>
            </a:r>
          </a:p>
          <a:p>
            <a:pPr lvl="4">
              <a:defRPr sz="1800"/>
            </a:pPr>
            <a:r>
              <a:rPr lang="en-US" sz="2531"/>
              <a:t>Fifth level</a:t>
            </a:r>
            <a:endParaRPr sz="2531"/>
          </a:p>
        </p:txBody>
      </p:sp>
      <p:pic>
        <p:nvPicPr>
          <p:cNvPr id="4" name="Picture 3">
            <a:extLst>
              <a:ext uri="{FF2B5EF4-FFF2-40B4-BE49-F238E27FC236}">
                <a16:creationId xmlns:a16="http://schemas.microsoft.com/office/drawing/2014/main" id="{DD2AB779-D35B-4D54-8A0D-F3B249EE484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083385"/>
            <a:ext cx="1030499" cy="774615"/>
          </a:xfrm>
          <a:prstGeom prst="rect">
            <a:avLst/>
          </a:prstGeom>
        </p:spPr>
      </p:pic>
      <p:pic>
        <p:nvPicPr>
          <p:cNvPr id="5" name="Picture 4">
            <a:extLst>
              <a:ext uri="{FF2B5EF4-FFF2-40B4-BE49-F238E27FC236}">
                <a16:creationId xmlns:a16="http://schemas.microsoft.com/office/drawing/2014/main" id="{27B42917-A23C-4948-965C-2D397CB6A00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83995" y="6267796"/>
            <a:ext cx="908005" cy="590203"/>
          </a:xfrm>
          <a:prstGeom prst="rect">
            <a:avLst/>
          </a:prstGeom>
        </p:spPr>
      </p:pic>
    </p:spTree>
    <p:extLst>
      <p:ext uri="{BB962C8B-B14F-4D97-AF65-F5344CB8AC3E}">
        <p14:creationId xmlns:p14="http://schemas.microsoft.com/office/powerpoint/2010/main" val="1768132100"/>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42747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3942711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235422"/>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235422"/>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100250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6"/>
            <a:ext cx="10515600" cy="906722"/>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290470"/>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114382"/>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290470"/>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114382"/>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73869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593433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3135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3952302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533203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93000"/>
                <a:satMod val="150000"/>
                <a:shade val="98000"/>
                <a:lumMod val="102000"/>
              </a:schemeClr>
            </a:gs>
            <a:gs pos="50000">
              <a:schemeClr val="bg2">
                <a:tint val="98000"/>
                <a:satMod val="130000"/>
                <a:shade val="90000"/>
                <a:lumMod val="103000"/>
              </a:schemeClr>
            </a:gs>
            <a:gs pos="100000">
              <a:schemeClr val="bg2">
                <a:lumMod val="5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3261" y="306935"/>
            <a:ext cx="10515600" cy="89841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04948" y="1235423"/>
            <a:ext cx="10515600" cy="50323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8" name="Picture 7">
            <a:extLst>
              <a:ext uri="{FF2B5EF4-FFF2-40B4-BE49-F238E27FC236}">
                <a16:creationId xmlns:a16="http://schemas.microsoft.com/office/drawing/2014/main" id="{5E57E18C-492E-4562-A62D-33587FE2ED68}"/>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0" y="6267796"/>
            <a:ext cx="785170" cy="590204"/>
          </a:xfrm>
          <a:prstGeom prst="rect">
            <a:avLst/>
          </a:prstGeom>
        </p:spPr>
      </p:pic>
      <p:pic>
        <p:nvPicPr>
          <p:cNvPr id="10" name="Picture 9">
            <a:extLst>
              <a:ext uri="{FF2B5EF4-FFF2-40B4-BE49-F238E27FC236}">
                <a16:creationId xmlns:a16="http://schemas.microsoft.com/office/drawing/2014/main" id="{E6C570F2-5172-4993-9DB9-BCABDE48DE89}"/>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1303712" y="6267794"/>
            <a:ext cx="888288" cy="590205"/>
          </a:xfrm>
          <a:prstGeom prst="rect">
            <a:avLst/>
          </a:prstGeom>
        </p:spPr>
      </p:pic>
    </p:spTree>
    <p:extLst>
      <p:ext uri="{BB962C8B-B14F-4D97-AF65-F5344CB8AC3E}">
        <p14:creationId xmlns:p14="http://schemas.microsoft.com/office/powerpoint/2010/main" val="137336685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image" Target="../media/image11.jpe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wingsandarrows.blogspot.com/2011/05/considera-marriage-of-paradoxes.html"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5" Type="http://schemas.openxmlformats.org/officeDocument/2006/relationships/image" Target="../media/image7.jpeg"/><Relationship Id="rId4" Type="http://schemas.openxmlformats.org/officeDocument/2006/relationships/hyperlink" Target="https://creativecommons.org/licenses/by-nc-nd/3.0/"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commons.wikimedia.org/wiki/File:TRS-80_Model_I_-_Rechnermuseum_Cropped.jpg"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www.healthcatalyst.com/if-restaurants-were-run-like-healthcare" TargetMode="External"/><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7165" y="2035057"/>
            <a:ext cx="9144000" cy="1019981"/>
          </a:xfrm>
        </p:spPr>
        <p:txBody>
          <a:bodyPr/>
          <a:lstStyle/>
          <a:p>
            <a:pPr algn="l"/>
            <a:r>
              <a:rPr lang="en-GB" dirty="0"/>
              <a:t>Terminologies 101</a:t>
            </a:r>
          </a:p>
        </p:txBody>
      </p:sp>
      <p:sp>
        <p:nvSpPr>
          <p:cNvPr id="3" name="Subtitle 2"/>
          <p:cNvSpPr>
            <a:spLocks noGrp="1"/>
          </p:cNvSpPr>
          <p:nvPr>
            <p:ph type="subTitle" idx="1"/>
          </p:nvPr>
        </p:nvSpPr>
        <p:spPr>
          <a:xfrm>
            <a:off x="1152938" y="3055038"/>
            <a:ext cx="8256105" cy="1655762"/>
          </a:xfrm>
        </p:spPr>
        <p:txBody>
          <a:bodyPr/>
          <a:lstStyle/>
          <a:p>
            <a:pPr algn="l"/>
            <a:r>
              <a:rPr lang="en-GB" dirty="0"/>
              <a:t>What are clinical terminologies and why do we need them ? </a:t>
            </a:r>
          </a:p>
        </p:txBody>
      </p:sp>
      <p:sp>
        <p:nvSpPr>
          <p:cNvPr id="5" name="TextBox 4"/>
          <p:cNvSpPr txBox="1"/>
          <p:nvPr/>
        </p:nvSpPr>
        <p:spPr>
          <a:xfrm>
            <a:off x="1152938" y="4729790"/>
            <a:ext cx="4170822" cy="1323439"/>
          </a:xfrm>
          <a:prstGeom prst="rect">
            <a:avLst/>
          </a:prstGeom>
          <a:noFill/>
        </p:spPr>
        <p:txBody>
          <a:bodyPr wrap="none" rtlCol="0">
            <a:spAutoFit/>
          </a:bodyPr>
          <a:lstStyle/>
          <a:p>
            <a:r>
              <a:rPr lang="en-GB" sz="4000" dirty="0"/>
              <a:t>Roslynne O’Connor</a:t>
            </a:r>
          </a:p>
          <a:p>
            <a:r>
              <a:rPr lang="en-GB" sz="4000" dirty="0"/>
              <a:t>Practice Manager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p:nvPr/>
        </p:nvSpPr>
        <p:spPr>
          <a:xfrm>
            <a:off x="707390" y="30988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t>Terminologies 101</a:t>
            </a:r>
          </a:p>
        </p:txBody>
      </p:sp>
      <p:sp>
        <p:nvSpPr>
          <p:cNvPr id="2" name="Text Box 1"/>
          <p:cNvSpPr txBox="1"/>
          <p:nvPr/>
        </p:nvSpPr>
        <p:spPr>
          <a:xfrm>
            <a:off x="707390" y="1635760"/>
            <a:ext cx="4920615" cy="2584450"/>
          </a:xfrm>
          <a:prstGeom prst="rect">
            <a:avLst/>
          </a:prstGeom>
          <a:noFill/>
        </p:spPr>
        <p:txBody>
          <a:bodyPr wrap="square" rtlCol="0" anchor="t">
            <a:spAutoFit/>
          </a:bodyPr>
          <a:lstStyle/>
          <a:p>
            <a:r>
              <a:rPr lang="en-GB" altLang="en-US"/>
              <a:t>225g (1 cup) caster sugar.</a:t>
            </a:r>
          </a:p>
          <a:p>
            <a:r>
              <a:rPr lang="en-GB" altLang="en-US"/>
              <a:t>300g (2 cups) plain flour (sifted)</a:t>
            </a:r>
          </a:p>
          <a:p>
            <a:r>
              <a:rPr lang="en-GB" altLang="en-US"/>
              <a:t>200g (1 cup) of butter melted.</a:t>
            </a:r>
          </a:p>
          <a:p>
            <a:r>
              <a:rPr lang="en-GB" altLang="en-US"/>
              <a:t>1tsp vanilla extract.</a:t>
            </a:r>
          </a:p>
          <a:p>
            <a:r>
              <a:rPr lang="en-GB" altLang="en-US"/>
              <a:t>1tsp of baking powder.</a:t>
            </a:r>
          </a:p>
          <a:p>
            <a:r>
              <a:rPr lang="en-GB" altLang="en-US"/>
              <a:t>A pinch of salt.</a:t>
            </a:r>
          </a:p>
          <a:p>
            <a:r>
              <a:rPr lang="en-GB" altLang="en-US"/>
              <a:t>1 egg.</a:t>
            </a:r>
          </a:p>
          <a:p>
            <a:r>
              <a:rPr lang="en-GB" altLang="en-US"/>
              <a:t>100g-200g chocolate bar or chocolate chips (if you want to make them as chocolate chip biscuits)</a:t>
            </a:r>
          </a:p>
        </p:txBody>
      </p:sp>
      <p:sp>
        <p:nvSpPr>
          <p:cNvPr id="5" name="Text Box 4"/>
          <p:cNvSpPr txBox="1"/>
          <p:nvPr/>
        </p:nvSpPr>
        <p:spPr>
          <a:xfrm>
            <a:off x="6461760" y="2548890"/>
            <a:ext cx="4761230" cy="3692525"/>
          </a:xfrm>
          <a:prstGeom prst="rect">
            <a:avLst/>
          </a:prstGeom>
          <a:noFill/>
        </p:spPr>
        <p:txBody>
          <a:bodyPr wrap="square" rtlCol="0" anchor="t">
            <a:spAutoFit/>
          </a:bodyPr>
          <a:lstStyle/>
          <a:p>
            <a:r>
              <a:rPr lang="en-GB" altLang="en-US"/>
              <a:t>250g self-raising flour </a:t>
            </a:r>
          </a:p>
          <a:p>
            <a:r>
              <a:rPr lang="en-GB" altLang="en-US"/>
              <a:t>2 teaspoons ground cinnamon </a:t>
            </a:r>
          </a:p>
          <a:p>
            <a:r>
              <a:rPr lang="en-GB" altLang="en-US"/>
              <a:t>400g caster sugar </a:t>
            </a:r>
          </a:p>
          <a:p>
            <a:r>
              <a:rPr lang="en-GB" altLang="en-US"/>
              <a:t>350ml vegetable oil </a:t>
            </a:r>
          </a:p>
          <a:p>
            <a:r>
              <a:rPr lang="en-GB" altLang="en-US"/>
              <a:t>4 eggs </a:t>
            </a:r>
          </a:p>
          <a:p>
            <a:r>
              <a:rPr lang="en-GB" altLang="en-US"/>
              <a:t>350g grated carrots </a:t>
            </a:r>
          </a:p>
          <a:p>
            <a:r>
              <a:rPr lang="en-GB" altLang="en-US"/>
              <a:t>120g chopped walnuts </a:t>
            </a:r>
          </a:p>
          <a:p>
            <a:r>
              <a:rPr lang="en-GB" altLang="en-US"/>
              <a:t>Cream cheese icing </a:t>
            </a:r>
          </a:p>
          <a:p>
            <a:r>
              <a:rPr lang="en-GB" altLang="en-US"/>
              <a:t>225g cream cheese </a:t>
            </a:r>
          </a:p>
          <a:p>
            <a:r>
              <a:rPr lang="en-GB" altLang="en-US"/>
              <a:t>110g margarine, softened </a:t>
            </a:r>
          </a:p>
          <a:p>
            <a:r>
              <a:rPr lang="en-GB" altLang="en-US"/>
              <a:t>450g icing sugar </a:t>
            </a:r>
          </a:p>
          <a:p>
            <a:r>
              <a:rPr lang="en-GB" altLang="en-US"/>
              <a:t>120g chopped walnuts </a:t>
            </a:r>
          </a:p>
          <a:p>
            <a:r>
              <a:rPr lang="en-GB" altLang="en-US"/>
              <a:t>1 teaspoon vanilla extract</a:t>
            </a:r>
          </a:p>
        </p:txBody>
      </p:sp>
      <p:pic>
        <p:nvPicPr>
          <p:cNvPr id="6" name="Content Placeholder 5" descr="9236e3bd-b664-4c6b-9adc-2fbe9c7fa1ea[1]"/>
          <p:cNvPicPr>
            <a:picLocks noGrp="1" noChangeAspect="1"/>
          </p:cNvPicPr>
          <p:nvPr>
            <p:ph sz="half" idx="1"/>
          </p:nvPr>
        </p:nvPicPr>
        <p:blipFill>
          <a:blip r:embed="rId3"/>
          <a:stretch>
            <a:fillRect/>
          </a:stretch>
        </p:blipFill>
        <p:spPr>
          <a:xfrm>
            <a:off x="9333230" y="1238885"/>
            <a:ext cx="1889760" cy="1889760"/>
          </a:xfrm>
          <a:prstGeom prst="rect">
            <a:avLst/>
          </a:prstGeom>
        </p:spPr>
      </p:pic>
      <p:pic>
        <p:nvPicPr>
          <p:cNvPr id="8" name="Content Placeholder 7" descr="1200px-2ChocolateChipCookies[1]"/>
          <p:cNvPicPr>
            <a:picLocks noGrp="1" noChangeAspect="1"/>
          </p:cNvPicPr>
          <p:nvPr>
            <p:ph sz="half" idx="2"/>
          </p:nvPr>
        </p:nvPicPr>
        <p:blipFill>
          <a:blip r:embed="rId4"/>
          <a:stretch>
            <a:fillRect/>
          </a:stretch>
        </p:blipFill>
        <p:spPr>
          <a:xfrm>
            <a:off x="1073150" y="4656455"/>
            <a:ext cx="2179955" cy="1454785"/>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p:nvPr/>
        </p:nvSpPr>
        <p:spPr>
          <a:xfrm>
            <a:off x="628015" y="499745"/>
            <a:ext cx="10515600" cy="535841"/>
          </a:xfrm>
          <a:prstGeom prst="rect">
            <a:avLst/>
          </a:prstGeom>
        </p:spPr>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t>Terminologies 101</a:t>
            </a:r>
          </a:p>
        </p:txBody>
      </p:sp>
      <p:pic>
        <p:nvPicPr>
          <p:cNvPr id="9" name="Content Placeholder 8"/>
          <p:cNvPicPr>
            <a:picLocks noGrp="1" noChangeAspect="1"/>
          </p:cNvPicPr>
          <p:nvPr>
            <p:ph sz="half" idx="1"/>
          </p:nvPr>
        </p:nvPicPr>
        <p:blipFill>
          <a:blip r:embed="rId3"/>
          <a:stretch>
            <a:fillRect/>
          </a:stretch>
        </p:blipFill>
        <p:spPr>
          <a:xfrm>
            <a:off x="1265728" y="1235075"/>
            <a:ext cx="4326544" cy="4351338"/>
          </a:xfrm>
          <a:prstGeom prst="rect">
            <a:avLst/>
          </a:prstGeom>
        </p:spPr>
      </p:pic>
      <p:sp>
        <p:nvSpPr>
          <p:cNvPr id="10" name="Text Box 9"/>
          <p:cNvSpPr txBox="1"/>
          <p:nvPr/>
        </p:nvSpPr>
        <p:spPr>
          <a:xfrm>
            <a:off x="6441267" y="1642928"/>
            <a:ext cx="4485005" cy="3138170"/>
          </a:xfrm>
          <a:prstGeom prst="rect">
            <a:avLst/>
          </a:prstGeom>
          <a:noFill/>
        </p:spPr>
        <p:txBody>
          <a:bodyPr wrap="square" rtlCol="0">
            <a:spAutoFit/>
          </a:bodyPr>
          <a:lstStyle/>
          <a:p>
            <a:r>
              <a:rPr lang="en-GB" altLang="en-US" dirty="0"/>
              <a:t>2017 onwards...... We have the technology..</a:t>
            </a:r>
          </a:p>
          <a:p>
            <a:endParaRPr lang="en-GB" altLang="en-US" dirty="0"/>
          </a:p>
          <a:p>
            <a:r>
              <a:rPr lang="en-GB" altLang="en-US" dirty="0"/>
              <a:t>Moving into sophisticated data collection, data linking and for uses that we haven't even identified yet. </a:t>
            </a:r>
          </a:p>
          <a:p>
            <a:endParaRPr lang="en-GB" altLang="en-US" dirty="0"/>
          </a:p>
          <a:p>
            <a:r>
              <a:rPr lang="en-GB" altLang="en-US" dirty="0"/>
              <a:t>But current terminologies can't cope as they are 2 dimensional.</a:t>
            </a:r>
          </a:p>
          <a:p>
            <a:endParaRPr lang="en-GB" altLang="en-US" dirty="0"/>
          </a:p>
          <a:p>
            <a:r>
              <a:rPr lang="en-GB" altLang="en-US" dirty="0"/>
              <a:t>Need the support of 3 and/or multi-</a:t>
            </a:r>
            <a:r>
              <a:rPr lang="en-GB" altLang="en-US" dirty="0" err="1"/>
              <a:t>dimentional</a:t>
            </a:r>
            <a:r>
              <a:rPr lang="en-GB" altLang="en-US" dirty="0"/>
              <a:t> terminologies.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p:nvPr/>
        </p:nvSpPr>
        <p:spPr>
          <a:xfrm>
            <a:off x="472440" y="49974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t>Terminologies 101</a:t>
            </a:r>
          </a:p>
        </p:txBody>
      </p:sp>
      <p:pic>
        <p:nvPicPr>
          <p:cNvPr id="10" name="Content Placeholder 9"/>
          <p:cNvPicPr>
            <a:picLocks noGrp="1" noChangeAspect="1"/>
          </p:cNvPicPr>
          <p:nvPr>
            <p:ph sz="half" idx="1"/>
          </p:nvPr>
        </p:nvPicPr>
        <p:blipFill>
          <a:blip r:embed="rId3"/>
          <a:stretch>
            <a:fillRect/>
          </a:stretch>
        </p:blipFill>
        <p:spPr>
          <a:xfrm>
            <a:off x="1286143" y="1782172"/>
            <a:ext cx="4285714" cy="3257143"/>
          </a:xfrm>
          <a:prstGeom prst="rect">
            <a:avLst/>
          </a:prstGeom>
        </p:spPr>
      </p:pic>
      <p:sp>
        <p:nvSpPr>
          <p:cNvPr id="14" name="Text Box 13"/>
          <p:cNvSpPr txBox="1"/>
          <p:nvPr/>
        </p:nvSpPr>
        <p:spPr>
          <a:xfrm>
            <a:off x="7901305" y="2467610"/>
            <a:ext cx="2345055" cy="368300"/>
          </a:xfrm>
          <a:prstGeom prst="rect">
            <a:avLst/>
          </a:prstGeom>
          <a:noFill/>
        </p:spPr>
        <p:txBody>
          <a:bodyPr wrap="square" rtlCol="0">
            <a:spAutoFit/>
          </a:bodyPr>
          <a:lstStyle/>
          <a:p>
            <a:r>
              <a:rPr lang="en-GB" altLang="en-US"/>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Terminologies 101</a:t>
            </a:r>
          </a:p>
        </p:txBody>
      </p:sp>
      <p:sp>
        <p:nvSpPr>
          <p:cNvPr id="5" name="TextBox 4"/>
          <p:cNvSpPr txBox="1"/>
          <p:nvPr/>
        </p:nvSpPr>
        <p:spPr>
          <a:xfrm>
            <a:off x="993912" y="1537252"/>
            <a:ext cx="8786191" cy="3416320"/>
          </a:xfrm>
          <a:prstGeom prst="rect">
            <a:avLst/>
          </a:prstGeom>
          <a:noFill/>
        </p:spPr>
        <p:txBody>
          <a:bodyPr wrap="square" rtlCol="0">
            <a:spAutoFit/>
          </a:bodyPr>
          <a:lstStyle/>
          <a:p>
            <a:r>
              <a:rPr lang="en-GB" b="1" dirty="0"/>
              <a:t>What is Clinical Terminology?</a:t>
            </a:r>
          </a:p>
          <a:p>
            <a:endParaRPr lang="en-GB" dirty="0"/>
          </a:p>
          <a:p>
            <a:endParaRPr lang="en-GB" dirty="0"/>
          </a:p>
          <a:p>
            <a:r>
              <a:rPr lang="en-GB" dirty="0"/>
              <a:t>A structured collection of descriptive terms which are used in clinical practice at the point </a:t>
            </a:r>
          </a:p>
          <a:p>
            <a:r>
              <a:rPr lang="en-GB" dirty="0"/>
              <a:t>of care. </a:t>
            </a:r>
          </a:p>
          <a:p>
            <a:endParaRPr lang="en-GB" dirty="0"/>
          </a:p>
          <a:p>
            <a:r>
              <a:rPr lang="en-GB" dirty="0"/>
              <a:t>Terminology includes items such as treatments, diagnoses, administrative terms, social </a:t>
            </a:r>
          </a:p>
          <a:p>
            <a:r>
              <a:rPr lang="en-GB" dirty="0"/>
              <a:t>and environmental factors.</a:t>
            </a:r>
          </a:p>
          <a:p>
            <a:endParaRPr lang="en-GB" dirty="0"/>
          </a:p>
          <a:p>
            <a:r>
              <a:rPr lang="en-GB" dirty="0"/>
              <a:t>ISD</a:t>
            </a:r>
          </a:p>
          <a:p>
            <a:r>
              <a:rPr lang="en-GB" dirty="0"/>
              <a:t>www.isdscotland.org</a:t>
            </a:r>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dirty="0"/>
            </a:br>
            <a:br>
              <a:rPr lang="en-GB" dirty="0"/>
            </a:br>
            <a:br>
              <a:rPr lang="en-GB" dirty="0"/>
            </a:br>
            <a:endParaRPr lang="en-GB" dirty="0"/>
          </a:p>
        </p:txBody>
      </p:sp>
      <p:sp>
        <p:nvSpPr>
          <p:cNvPr id="4" name="TextBox 3"/>
          <p:cNvSpPr txBox="1"/>
          <p:nvPr/>
        </p:nvSpPr>
        <p:spPr>
          <a:xfrm>
            <a:off x="1007165" y="1690688"/>
            <a:ext cx="8783387" cy="2862322"/>
          </a:xfrm>
          <a:prstGeom prst="rect">
            <a:avLst/>
          </a:prstGeom>
          <a:noFill/>
        </p:spPr>
        <p:txBody>
          <a:bodyPr wrap="square" rtlCol="0">
            <a:spAutoFit/>
          </a:bodyPr>
          <a:lstStyle/>
          <a:p>
            <a:endParaRPr lang="en-GB" dirty="0"/>
          </a:p>
          <a:p>
            <a:endParaRPr lang="en-GB" dirty="0"/>
          </a:p>
          <a:p>
            <a:r>
              <a:rPr lang="en-GB" dirty="0"/>
              <a:t>The need for controlled (structured) vocabulary or 'codes' has become so widely accepted that few stop to ask why they are using codes or specialised terminology in a given situation.</a:t>
            </a:r>
          </a:p>
          <a:p>
            <a:endParaRPr lang="en-GB" dirty="0"/>
          </a:p>
          <a:p>
            <a:endParaRPr lang="en-GB" dirty="0"/>
          </a:p>
          <a:p>
            <a:endParaRPr lang="en-GB" dirty="0"/>
          </a:p>
          <a:p>
            <a:r>
              <a:rPr lang="en-GB" dirty="0"/>
              <a:t>Professor A.L. Rector, University of Manchester</a:t>
            </a:r>
          </a:p>
          <a:p>
            <a:r>
              <a:rPr lang="en-GB" dirty="0"/>
              <a:t>BJHC, 2000</a:t>
            </a:r>
          </a:p>
          <a:p>
            <a:endParaRPr lang="en-GB" dirty="0"/>
          </a:p>
        </p:txBody>
      </p:sp>
      <p:sp>
        <p:nvSpPr>
          <p:cNvPr id="6" name="Title 1"/>
          <p:cNvSpPr txBox="1"/>
          <p:nvPr/>
        </p:nvSpPr>
        <p:spPr>
          <a:xfrm>
            <a:off x="838200" y="517915"/>
            <a:ext cx="9144000" cy="101998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t>Terminologies 101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902975" y="5830093"/>
            <a:ext cx="2686050" cy="369332"/>
          </a:xfrm>
          <a:prstGeom prst="rect">
            <a:avLst/>
          </a:prstGeom>
          <a:noFill/>
        </p:spPr>
        <p:txBody>
          <a:bodyPr wrap="square" rtlCol="0">
            <a:spAutoFit/>
          </a:bodyPr>
          <a:lstStyle/>
          <a:p>
            <a:r>
              <a:rPr lang="en-GB" sz="900" dirty="0">
                <a:hlinkClick r:id="rId3" tooltip="http://wingsandarrows.blogspot.com/2011/05/considera-marriage-of-paradoxes.html"/>
              </a:rPr>
              <a:t>This Photo</a:t>
            </a:r>
            <a:r>
              <a:rPr lang="en-GB" sz="900" dirty="0"/>
              <a:t> by Unknown Author is licensed under </a:t>
            </a:r>
            <a:r>
              <a:rPr lang="en-GB" sz="900" dirty="0">
                <a:hlinkClick r:id="rId4" tooltip="https://creativecommons.org/licenses/by-nc-nd/3.0/"/>
              </a:rPr>
              <a:t>CC BY-NC-ND</a:t>
            </a:r>
            <a:endParaRPr lang="en-GB" sz="900" dirty="0"/>
          </a:p>
        </p:txBody>
      </p:sp>
      <p:pic>
        <p:nvPicPr>
          <p:cNvPr id="8" name="Picture 7" descr="A close up of a chicken&#10;&#10;Description generated with very high confidence"/>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816626" y="683995"/>
            <a:ext cx="4143874" cy="4938117"/>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p:cNvSpPr>
            <a:spLocks noGrp="1" noRot="1" noChangeAspect="1" noMove="1" noResize="1" noEditPoints="1" noAdjustHandles="1" noChangeArrowheads="1" noChangeShapeType="1" noTextEdit="1"/>
          </p:cNvSpPr>
          <p:nvPr/>
        </p:nvSpPr>
        <p:spPr>
          <a:xfrm>
            <a:off x="0" y="6985"/>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indoor, sitting, wall, black&#10;&#10;Description generated with very high confidence"/>
          <p:cNvPicPr>
            <a:picLocks noChangeAspect="1"/>
          </p:cNvPicPr>
          <p:nvPr/>
        </p:nvPicPr>
        <p:blipFill rotWithShape="1">
          <a:blip r:embed="rId3">
            <a:extLst>
              <a:ext uri="{28A0092B-C50C-407E-A947-70E740481C1C}">
                <a14:useLocalDpi xmlns:a14="http://schemas.microsoft.com/office/drawing/2010/main" val="0"/>
              </a:ext>
            </a:extLst>
          </a:blip>
          <a:srcRect r="-1" b="11801"/>
          <a:stretch>
            <a:fillRect/>
          </a:stretch>
        </p:blipFill>
        <p:spPr>
          <a:xfrm>
            <a:off x="5913123" y="10"/>
            <a:ext cx="6278877" cy="6857990"/>
          </a:xfrm>
          <a:custGeom>
            <a:avLst/>
            <a:gdLst>
              <a:gd name="connsiteX0" fmla="*/ 45571 w 6278877"/>
              <a:gd name="connsiteY0" fmla="*/ 0 h 6858000"/>
              <a:gd name="connsiteX1" fmla="*/ 6278877 w 6278877"/>
              <a:gd name="connsiteY1" fmla="*/ 0 h 6858000"/>
              <a:gd name="connsiteX2" fmla="*/ 6278877 w 6278877"/>
              <a:gd name="connsiteY2" fmla="*/ 6858000 h 6858000"/>
              <a:gd name="connsiteX3" fmla="*/ 3292307 w 6278877"/>
              <a:gd name="connsiteY3" fmla="*/ 6858000 h 6858000"/>
              <a:gd name="connsiteX4" fmla="*/ 3181525 w 6278877"/>
              <a:gd name="connsiteY4" fmla="*/ 6786980 h 6858000"/>
              <a:gd name="connsiteX5" fmla="*/ 0 w 6278877"/>
              <a:gd name="connsiteY5" fmla="*/ 803252 h 6858000"/>
              <a:gd name="connsiteX6" fmla="*/ 37255 w 6278877"/>
              <a:gd name="connsiteY6" fmla="*/ 6544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78877" h="6858000">
                <a:moveTo>
                  <a:pt x="45571" y="0"/>
                </a:moveTo>
                <a:lnTo>
                  <a:pt x="6278877" y="0"/>
                </a:lnTo>
                <a:lnTo>
                  <a:pt x="6278877" y="6858000"/>
                </a:lnTo>
                <a:lnTo>
                  <a:pt x="3292307" y="6858000"/>
                </a:lnTo>
                <a:lnTo>
                  <a:pt x="3181525" y="6786980"/>
                </a:lnTo>
                <a:cubicBezTo>
                  <a:pt x="1262020" y="5490189"/>
                  <a:pt x="0" y="3294101"/>
                  <a:pt x="0" y="803252"/>
                </a:cubicBezTo>
                <a:cubicBezTo>
                  <a:pt x="0" y="554167"/>
                  <a:pt x="12619" y="308030"/>
                  <a:pt x="37255" y="65445"/>
                </a:cubicBezTo>
                <a:close/>
              </a:path>
            </a:pathLst>
          </a:custGeom>
        </p:spPr>
      </p:pic>
      <p:cxnSp>
        <p:nvCxnSpPr>
          <p:cNvPr id="12" name="Straight Arrow Connector 11"/>
          <p:cNvCxnSpPr>
            <a:cxnSpLocks noGrp="1" noRot="1" noChangeAspect="1" noMove="1" noResize="1" noEditPoints="1" noAdjustHandles="1" noChangeArrowheads="1" noChangeShapeType="1"/>
          </p:cNvCxnSpPr>
          <p:nvPr/>
        </p:nvCxnSpPr>
        <p:spPr>
          <a:xfrm>
            <a:off x="655320" y="2316480"/>
            <a:ext cx="493776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 name="Title 1"/>
          <p:cNvSpPr>
            <a:spLocks noGrp="1"/>
          </p:cNvSpPr>
          <p:nvPr>
            <p:ph type="title"/>
          </p:nvPr>
        </p:nvSpPr>
        <p:spPr/>
        <p:txBody>
          <a:bodyPr vert="horz" lIns="91440" tIns="45720" rIns="91440" bIns="45720" rtlCol="0" anchor="t">
            <a:normAutofit/>
          </a:bodyPr>
          <a:lstStyle/>
          <a:p>
            <a:r>
              <a:rPr lang="en-US" dirty="0"/>
              <a:t>Terminologies 101</a:t>
            </a:r>
          </a:p>
        </p:txBody>
      </p:sp>
      <p:sp>
        <p:nvSpPr>
          <p:cNvPr id="9" name="Rectangle 8"/>
          <p:cNvSpPr/>
          <p:nvPr/>
        </p:nvSpPr>
        <p:spPr>
          <a:xfrm>
            <a:off x="655019" y="1968003"/>
            <a:ext cx="5249849" cy="4092575"/>
          </a:xfrm>
          <a:prstGeom prst="rect">
            <a:avLst/>
          </a:prstGeom>
        </p:spPr>
        <p:txBody>
          <a:bodyPr wrap="square">
            <a:spAutoFit/>
          </a:bodyPr>
          <a:lstStyle/>
          <a:p>
            <a:pPr fontAlgn="base"/>
            <a:r>
              <a:rPr lang="en-GB" dirty="0">
                <a:sym typeface="+mn-ea"/>
              </a:rPr>
              <a:t>Clinical terminology has been around since Plato.</a:t>
            </a:r>
          </a:p>
          <a:p>
            <a:pPr fontAlgn="base"/>
            <a:endParaRPr lang="en-GB" dirty="0">
              <a:sym typeface="+mn-ea"/>
            </a:endParaRPr>
          </a:p>
          <a:p>
            <a:pPr fontAlgn="base"/>
            <a:r>
              <a:rPr lang="en-GB" dirty="0">
                <a:sym typeface="+mn-ea"/>
              </a:rPr>
              <a:t>One of the 1st “modern” clinical terminology systems was accredited to he New York Academy of Medicine in 1929.</a:t>
            </a:r>
          </a:p>
          <a:p>
            <a:pPr fontAlgn="base"/>
            <a:endParaRPr lang="en-GB" dirty="0"/>
          </a:p>
          <a:p>
            <a:pPr fontAlgn="base"/>
            <a:r>
              <a:rPr lang="en-GB" dirty="0">
                <a:sym typeface="+mn-ea"/>
              </a:rPr>
              <a:t>This innovation introduced the notion of multi-axial coding and the ability to compose and express clinical concepts.  But it was two dimentional </a:t>
            </a:r>
          </a:p>
          <a:p>
            <a:pPr fontAlgn="base"/>
            <a:endParaRPr lang="en-GB" dirty="0">
              <a:sym typeface="+mn-ea"/>
            </a:endParaRPr>
          </a:p>
          <a:p>
            <a:pPr fontAlgn="base"/>
            <a:r>
              <a:rPr lang="en-GB" dirty="0">
                <a:sym typeface="+mn-ea"/>
              </a:rPr>
              <a:t>x and y</a:t>
            </a:r>
          </a:p>
          <a:p>
            <a:pPr fontAlgn="base"/>
            <a:endParaRPr lang="en-GB" dirty="0">
              <a:sym typeface="+mn-ea"/>
            </a:endParaRPr>
          </a:p>
          <a:p>
            <a:pPr fontAlgn="base"/>
            <a:r>
              <a:rPr lang="en-GB" dirty="0">
                <a:sym typeface="+mn-ea"/>
              </a:rPr>
              <a:t>“x” being the procedure and “y” the anatomy</a:t>
            </a:r>
            <a:endParaRPr lang="en-GB" b="0" i="0" u="none" strike="noStrike" dirty="0">
              <a:solidFill>
                <a:srgbClr val="333333"/>
              </a:solidFill>
              <a:effectLst/>
              <a:latin typeface="Arial" panose="020B0604020202020204" pitchFamily="34" charset="0"/>
            </a:endParaRPr>
          </a:p>
          <a:p>
            <a:pPr fontAlgn="base"/>
            <a:endParaRPr lang="en-GB" b="0" i="0" u="none" strike="noStrike" dirty="0">
              <a:solidFill>
                <a:srgbClr val="333333"/>
              </a:solidFill>
              <a:effectLst/>
              <a:latin typeface="Arial" panose="020B0604020202020204" pitchFamily="34" charset="0"/>
            </a:endParaRPr>
          </a:p>
          <a:p>
            <a:pPr fontAlgn="base"/>
            <a:r>
              <a:rPr lang="en-GB" sz="800" b="0" i="0" u="none" strike="noStrike" dirty="0">
                <a:solidFill>
                  <a:srgbClr val="333333"/>
                </a:solidFill>
                <a:effectLst/>
                <a:latin typeface="Arial" panose="020B0604020202020204" pitchFamily="34" charset="0"/>
              </a:rPr>
              <a:t>Image credit: </a:t>
            </a:r>
            <a:r>
              <a:rPr lang="en-GB" sz="800" b="0" i="0" u="none" strike="noStrike" dirty="0">
                <a:solidFill>
                  <a:srgbClr val="B72731"/>
                </a:solidFill>
                <a:effectLst/>
                <a:latin typeface="Arial" panose="020B0604020202020204" pitchFamily="34" charset="0"/>
                <a:hlinkClick r:id="rId4"/>
              </a:rPr>
              <a:t>Wikimedia Commons</a:t>
            </a:r>
            <a:r>
              <a:rPr lang="en-GB" sz="800" b="0" i="0" u="none" strike="noStrike" dirty="0">
                <a:solidFill>
                  <a:srgbClr val="333333"/>
                </a:solidFill>
                <a:effectLst/>
                <a:latin typeface="Arial" panose="020B0604020202020204" pitchFamily="34" charset="0"/>
              </a:rPr>
              <a:t>, 2009 © </a:t>
            </a:r>
            <a:r>
              <a:rPr lang="en-GB" sz="800" b="0" i="0" u="none" strike="noStrike" dirty="0" err="1">
                <a:solidFill>
                  <a:srgbClr val="333333"/>
                </a:solidFill>
                <a:effectLst/>
                <a:latin typeface="Arial" panose="020B0604020202020204" pitchFamily="34" charset="0"/>
              </a:rPr>
              <a:t>Flominator</a:t>
            </a:r>
            <a:r>
              <a:rPr lang="en-GB" sz="800" b="0" i="0" u="none" strike="noStrike" dirty="0">
                <a:solidFill>
                  <a:srgbClr val="333333"/>
                </a:solidFill>
                <a:effectLst/>
                <a:latin typeface="Arial" panose="020B0604020202020204" pitchFamily="34" charset="0"/>
              </a:rPr>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1" name="Straight Arrow Connector 10"/>
          <p:cNvCxnSpPr>
            <a:cxnSpLocks noGrp="1" noRot="1" noChangeAspect="1" noMove="1" noResize="1" noEditPoints="1" noAdjustHandles="1" noChangeArrowheads="1" noChangeShapeType="1"/>
          </p:cNvCxnSpPr>
          <p:nvPr/>
        </p:nvCxnSpPr>
        <p:spPr>
          <a:xfrm>
            <a:off x="655320" y="2316480"/>
            <a:ext cx="493776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pic>
        <p:nvPicPr>
          <p:cNvPr id="5" name="Picture 4" descr="A close up of text on a white background&#10;&#10;Description generated with high confidence"/>
          <p:cNvPicPr>
            <a:picLocks noChangeAspect="1"/>
          </p:cNvPicPr>
          <p:nvPr/>
        </p:nvPicPr>
        <p:blipFill rotWithShape="1">
          <a:blip r:embed="rId3">
            <a:extLst>
              <a:ext uri="{28A0092B-C50C-407E-A947-70E740481C1C}">
                <a14:useLocalDpi xmlns:a14="http://schemas.microsoft.com/office/drawing/2010/main" val="0"/>
              </a:ext>
            </a:extLst>
          </a:blip>
          <a:srcRect t="13556" r="-2" b="9315"/>
          <a:stretch>
            <a:fillRect/>
          </a:stretch>
        </p:blipFill>
        <p:spPr>
          <a:xfrm>
            <a:off x="5878849" y="10"/>
            <a:ext cx="6313150" cy="6857987"/>
          </a:xfrm>
          <a:custGeom>
            <a:avLst/>
            <a:gdLst>
              <a:gd name="connsiteX0" fmla="*/ 65565 w 6313150"/>
              <a:gd name="connsiteY0" fmla="*/ 0 h 6857997"/>
              <a:gd name="connsiteX1" fmla="*/ 6313150 w 6313150"/>
              <a:gd name="connsiteY1" fmla="*/ 0 h 6857997"/>
              <a:gd name="connsiteX2" fmla="*/ 6313150 w 6313150"/>
              <a:gd name="connsiteY2" fmla="*/ 6857997 h 6857997"/>
              <a:gd name="connsiteX3" fmla="*/ 3293946 w 6313150"/>
              <a:gd name="connsiteY3" fmla="*/ 6857997 h 6857997"/>
              <a:gd name="connsiteX4" fmla="*/ 3235857 w 6313150"/>
              <a:gd name="connsiteY4" fmla="*/ 6823061 h 6857997"/>
              <a:gd name="connsiteX5" fmla="*/ 0 w 6313150"/>
              <a:gd name="connsiteY5" fmla="*/ 951803 h 6857997"/>
              <a:gd name="connsiteX6" fmla="*/ 31536 w 6313150"/>
              <a:gd name="connsiteY6" fmla="*/ 285771 h 6857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p:spPr>
      </p:pic>
      <p:sp>
        <p:nvSpPr>
          <p:cNvPr id="3" name="Title 1"/>
          <p:cNvSpPr>
            <a:spLocks noGrp="1"/>
          </p:cNvSpPr>
          <p:nvPr>
            <p:ph type="title"/>
          </p:nvPr>
        </p:nvSpPr>
        <p:spPr/>
        <p:txBody>
          <a:bodyPr vert="horz" lIns="91440" tIns="45720" rIns="91440" bIns="45720" rtlCol="0" anchor="ctr">
            <a:normAutofit/>
          </a:bodyPr>
          <a:lstStyle/>
          <a:p>
            <a:r>
              <a:rPr lang="en-US" dirty="0"/>
              <a:t>Terminologies 101</a:t>
            </a:r>
          </a:p>
        </p:txBody>
      </p:sp>
      <p:sp>
        <p:nvSpPr>
          <p:cNvPr id="6" name="TextBox 5"/>
          <p:cNvSpPr txBox="1"/>
          <p:nvPr/>
        </p:nvSpPr>
        <p:spPr>
          <a:xfrm>
            <a:off x="655321" y="2575034"/>
            <a:ext cx="5120113" cy="3462228"/>
          </a:xfrm>
          <a:prstGeom prst="rect">
            <a:avLst/>
          </a:prstGeom>
        </p:spPr>
        <p:txBody>
          <a:bodyPr vert="horz" lIns="91440" tIns="45720" rIns="91440" bIns="45720" rtlCol="0">
            <a:normAutofit/>
          </a:bodyPr>
          <a:lstStyle/>
          <a:p>
            <a:pPr>
              <a:lnSpc>
                <a:spcPct val="90000"/>
              </a:lnSpc>
              <a:spcAft>
                <a:spcPts val="600"/>
              </a:spcAft>
            </a:pPr>
            <a:r>
              <a:rPr lang="en-US" i="1" dirty="0"/>
              <a:t>Lloyd George envelopes were first used in 1911, when the politician David Lloyd George introduced a national health insurance scheme for low-paid working men. </a:t>
            </a:r>
          </a:p>
          <a:p>
            <a:pPr>
              <a:lnSpc>
                <a:spcPct val="90000"/>
              </a:lnSpc>
              <a:spcAft>
                <a:spcPts val="600"/>
              </a:spcAft>
            </a:pPr>
            <a:endParaRPr lang="en-US" i="1" dirty="0"/>
          </a:p>
          <a:p>
            <a:pPr>
              <a:lnSpc>
                <a:spcPct val="90000"/>
              </a:lnSpc>
              <a:spcAft>
                <a:spcPts val="600"/>
              </a:spcAft>
            </a:pPr>
            <a:r>
              <a:rPr lang="en-GB" dirty="0">
                <a:sym typeface="+mn-ea"/>
              </a:rPr>
              <a:t>These envelopes also resolved issues around ownership of medical records: the State provided the stationery, the doctor provided the ink and was guardian of the record until the patient died, at which point the stationery became the property of the State again</a:t>
            </a:r>
            <a:endParaRPr lang="en-US" i="1" dirty="0"/>
          </a:p>
          <a:p>
            <a:pPr indent="-228600">
              <a:lnSpc>
                <a:spcPct val="90000"/>
              </a:lnSpc>
              <a:spcAft>
                <a:spcPts val="600"/>
              </a:spcAft>
              <a:buFont typeface="Arial" panose="020B0604020202020204" pitchFamily="34" charset="0"/>
              <a:buChar char="•"/>
            </a:pPr>
            <a:endParaRPr lang="en-US" i="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t>Terminologies 101</a:t>
            </a:r>
            <a:endParaRPr lang="en-GB" dirty="0"/>
          </a:p>
        </p:txBody>
      </p:sp>
      <p:sp>
        <p:nvSpPr>
          <p:cNvPr id="5" name="TextBox 4"/>
          <p:cNvSpPr txBox="1"/>
          <p:nvPr/>
        </p:nvSpPr>
        <p:spPr>
          <a:xfrm rot="19450064">
            <a:off x="1675785" y="2614735"/>
            <a:ext cx="1852285" cy="1200329"/>
          </a:xfrm>
          <a:prstGeom prst="rect">
            <a:avLst/>
          </a:prstGeom>
          <a:noFill/>
        </p:spPr>
        <p:txBody>
          <a:bodyPr wrap="square" rtlCol="0">
            <a:spAutoFit/>
          </a:bodyPr>
          <a:lstStyle/>
          <a:p>
            <a:r>
              <a:rPr lang="en-GB" sz="3600" dirty="0" err="1"/>
              <a:t>Gpass</a:t>
            </a:r>
            <a:r>
              <a:rPr lang="en-GB" sz="3600" dirty="0"/>
              <a:t> 1984</a:t>
            </a:r>
          </a:p>
        </p:txBody>
      </p:sp>
      <p:sp>
        <p:nvSpPr>
          <p:cNvPr id="7" name="TextBox 6"/>
          <p:cNvSpPr txBox="1"/>
          <p:nvPr/>
        </p:nvSpPr>
        <p:spPr>
          <a:xfrm rot="635327">
            <a:off x="7785038" y="2317167"/>
            <a:ext cx="1852285" cy="1200329"/>
          </a:xfrm>
          <a:prstGeom prst="rect">
            <a:avLst/>
          </a:prstGeom>
          <a:noFill/>
        </p:spPr>
        <p:txBody>
          <a:bodyPr wrap="square" rtlCol="0">
            <a:spAutoFit/>
          </a:bodyPr>
          <a:lstStyle/>
          <a:p>
            <a:r>
              <a:rPr lang="en-GB" sz="3600" dirty="0"/>
              <a:t>Vision  19?</a:t>
            </a:r>
          </a:p>
        </p:txBody>
      </p:sp>
      <p:sp>
        <p:nvSpPr>
          <p:cNvPr id="8" name="TextBox 7"/>
          <p:cNvSpPr txBox="1"/>
          <p:nvPr/>
        </p:nvSpPr>
        <p:spPr>
          <a:xfrm>
            <a:off x="2671990" y="4204793"/>
            <a:ext cx="1852285" cy="1200329"/>
          </a:xfrm>
          <a:prstGeom prst="rect">
            <a:avLst/>
          </a:prstGeom>
          <a:noFill/>
        </p:spPr>
        <p:txBody>
          <a:bodyPr wrap="square" rtlCol="0">
            <a:spAutoFit/>
          </a:bodyPr>
          <a:lstStyle/>
          <a:p>
            <a:r>
              <a:rPr lang="en-GB" sz="3600" dirty="0"/>
              <a:t>System One</a:t>
            </a:r>
          </a:p>
        </p:txBody>
      </p:sp>
      <p:sp>
        <p:nvSpPr>
          <p:cNvPr id="9" name="TextBox 8"/>
          <p:cNvSpPr txBox="1"/>
          <p:nvPr/>
        </p:nvSpPr>
        <p:spPr>
          <a:xfrm rot="245805">
            <a:off x="5961444" y="4265753"/>
            <a:ext cx="2006846" cy="646331"/>
          </a:xfrm>
          <a:prstGeom prst="rect">
            <a:avLst/>
          </a:prstGeom>
          <a:noFill/>
        </p:spPr>
        <p:txBody>
          <a:bodyPr wrap="square" rtlCol="0">
            <a:spAutoFit/>
          </a:bodyPr>
          <a:lstStyle/>
          <a:p>
            <a:r>
              <a:rPr lang="en-GB" sz="3600" dirty="0" err="1"/>
              <a:t>Microtest</a:t>
            </a:r>
            <a:r>
              <a:rPr lang="en-GB" sz="3600" dirty="0"/>
              <a:t> </a:t>
            </a:r>
          </a:p>
        </p:txBody>
      </p:sp>
      <p:sp>
        <p:nvSpPr>
          <p:cNvPr id="10" name="TextBox 9"/>
          <p:cNvSpPr txBox="1"/>
          <p:nvPr/>
        </p:nvSpPr>
        <p:spPr>
          <a:xfrm rot="582197">
            <a:off x="4249233" y="2638459"/>
            <a:ext cx="1852285" cy="1200329"/>
          </a:xfrm>
          <a:prstGeom prst="rect">
            <a:avLst/>
          </a:prstGeom>
          <a:noFill/>
        </p:spPr>
        <p:txBody>
          <a:bodyPr wrap="square" rtlCol="0">
            <a:spAutoFit/>
          </a:bodyPr>
          <a:lstStyle/>
          <a:p>
            <a:r>
              <a:rPr lang="en-GB" sz="3600" dirty="0"/>
              <a:t>EMIS 1990</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GB" dirty="0"/>
              <a:t>Terminologies 101</a:t>
            </a:r>
          </a:p>
        </p:txBody>
      </p:sp>
      <p:sp>
        <p:nvSpPr>
          <p:cNvPr id="5" name="TextBox 4"/>
          <p:cNvSpPr txBox="1"/>
          <p:nvPr/>
        </p:nvSpPr>
        <p:spPr>
          <a:xfrm>
            <a:off x="980661" y="1504017"/>
            <a:ext cx="8783387" cy="3970318"/>
          </a:xfrm>
          <a:prstGeom prst="rect">
            <a:avLst/>
          </a:prstGeom>
          <a:noFill/>
        </p:spPr>
        <p:txBody>
          <a:bodyPr wrap="square" rtlCol="0">
            <a:spAutoFit/>
          </a:bodyPr>
          <a:lstStyle/>
          <a:p>
            <a:r>
              <a:rPr lang="en-GB" b="1" dirty="0"/>
              <a:t>How do we do it? </a:t>
            </a:r>
          </a:p>
          <a:p>
            <a:endParaRPr lang="en-GB" dirty="0"/>
          </a:p>
          <a:p>
            <a:r>
              <a:rPr lang="en-GB" dirty="0"/>
              <a:t>Coding</a:t>
            </a:r>
          </a:p>
          <a:p>
            <a:endParaRPr lang="en-GB" dirty="0"/>
          </a:p>
          <a:p>
            <a:r>
              <a:rPr lang="en-GB" dirty="0"/>
              <a:t>The translation of clinical terminology into an (alpha) numeric code to make it easier to analyse the data collected.</a:t>
            </a:r>
          </a:p>
          <a:p>
            <a:endParaRPr lang="en-GB" dirty="0"/>
          </a:p>
          <a:p>
            <a:r>
              <a:rPr lang="en-GB" dirty="0"/>
              <a:t>By supporting the process of collecting better quality information through accurate coding we contribute to the decisions that inform health care policy which ultimately leads to improvements in patient health.</a:t>
            </a:r>
          </a:p>
          <a:p>
            <a:endParaRPr lang="en-GB" dirty="0"/>
          </a:p>
          <a:p>
            <a:r>
              <a:rPr lang="en-GB" dirty="0"/>
              <a:t>ISD</a:t>
            </a:r>
          </a:p>
          <a:p>
            <a:r>
              <a:rPr lang="en-GB" dirty="0"/>
              <a:t>www.isdscotland.org</a:t>
            </a:r>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3769" y="1690688"/>
            <a:ext cx="10515600" cy="2033173"/>
          </a:xfrm>
        </p:spPr>
        <p:txBody>
          <a:bodyPr>
            <a:noAutofit/>
          </a:bodyPr>
          <a:lstStyle/>
          <a:p>
            <a:r>
              <a:rPr lang="en-GB" sz="1800" dirty="0"/>
              <a:t>Restaurants and healthcare are both customer-centred industries. Diners and patients arrive with certain expectations – usually it’s that they’ll receive “treatment” for a condition or concern (in a restaurant, the concern is hunger), and, if all goes well, they’ll leave the experience better off than they were when they arrived.</a:t>
            </a:r>
            <a:br>
              <a:rPr lang="en-GB" sz="1800" dirty="0"/>
            </a:br>
            <a:br>
              <a:rPr lang="en-GB" sz="1800" dirty="0"/>
            </a:br>
            <a:br>
              <a:rPr lang="en-GB" sz="1800" dirty="0"/>
            </a:br>
            <a:r>
              <a:rPr lang="en-GB" sz="1800" dirty="0"/>
              <a:t>That, however, is where the similarities end. Because if restaurants were run by healthcare, the experience would probably look more like this:</a:t>
            </a:r>
          </a:p>
        </p:txBody>
      </p:sp>
      <p:sp>
        <p:nvSpPr>
          <p:cNvPr id="4" name="TextBox 3"/>
          <p:cNvSpPr txBox="1"/>
          <p:nvPr/>
        </p:nvSpPr>
        <p:spPr>
          <a:xfrm>
            <a:off x="1099931" y="3921820"/>
            <a:ext cx="6951005" cy="646331"/>
          </a:xfrm>
          <a:prstGeom prst="rect">
            <a:avLst/>
          </a:prstGeom>
          <a:solidFill>
            <a:schemeClr val="tx1"/>
          </a:solidFill>
        </p:spPr>
        <p:txBody>
          <a:bodyPr wrap="none" rtlCol="0">
            <a:spAutoFit/>
          </a:bodyPr>
          <a:lstStyle/>
          <a:p>
            <a:r>
              <a:rPr lang="en-GB" u="sng" dirty="0">
                <a:solidFill>
                  <a:srgbClr val="FFFF00"/>
                </a:solidFill>
                <a:hlinkClick r:id="rId3"/>
              </a:rPr>
              <a:t>https://www.healthcatalyst.com/</a:t>
            </a:r>
            <a:r>
              <a:rPr lang="en-GB" dirty="0">
                <a:solidFill>
                  <a:srgbClr val="FFFF00"/>
                </a:solidFill>
                <a:hlinkClick r:id="rId3"/>
              </a:rPr>
              <a:t>if-restaurants-were-run-like-healthcare</a:t>
            </a:r>
            <a:endParaRPr lang="en-GB" dirty="0">
              <a:solidFill>
                <a:srgbClr val="FFFF00"/>
              </a:solidFill>
            </a:endParaRPr>
          </a:p>
          <a:p>
            <a:endParaRPr lang="en-GB" dirty="0"/>
          </a:p>
        </p:txBody>
      </p:sp>
      <p:sp>
        <p:nvSpPr>
          <p:cNvPr id="5" name="Title 1"/>
          <p:cNvSpPr txBox="1"/>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t>Terminologies 101</a:t>
            </a:r>
          </a:p>
        </p:txBody>
      </p:sp>
    </p:spTree>
  </p:cSld>
  <p:clrMapOvr>
    <a:masterClrMapping/>
  </p:clrMapOvr>
</p:sld>
</file>

<file path=ppt/theme/theme1.xml><?xml version="1.0" encoding="utf-8"?>
<a:theme xmlns:a="http://schemas.openxmlformats.org/drawingml/2006/main" name="SCIMP PowerPoint">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6CBAD626-FF91-4D9A-8102-DEA94C6B8A6D}" vid="{0B135699-5DED-4450-946C-CB0105EBEDA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SCIMP PowerPoint Template Jan 2018</Template>
  <TotalTime>86</TotalTime>
  <Words>1247</Words>
  <Application>Microsoft Office PowerPoint</Application>
  <PresentationFormat>Widescreen</PresentationFormat>
  <Paragraphs>167</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SCIMP PowerPoint</vt:lpstr>
      <vt:lpstr>Terminologies 101</vt:lpstr>
      <vt:lpstr>Terminologies 101</vt:lpstr>
      <vt:lpstr>   </vt:lpstr>
      <vt:lpstr>PowerPoint Presentation</vt:lpstr>
      <vt:lpstr>Terminologies 101</vt:lpstr>
      <vt:lpstr>Terminologies 101</vt:lpstr>
      <vt:lpstr>PowerPoint Presentation</vt:lpstr>
      <vt:lpstr>Terminologies 101</vt:lpstr>
      <vt:lpstr>Restaurants and healthcare are both customer-centred industries. Diners and patients arrive with certain expectations – usually it’s that they’ll receive “treatment” for a condition or concern (in a restaurant, the concern is hunger), and, if all goes well, they’ll leave the experience better off than they were when they arrived.   That, however, is where the similarities end. Because if restaurants were run by healthcare, the experience would probably look more like this: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Terminologies 101</dc:title>
  <dc:creator>Gerry O'Connor</dc:creator>
  <cp:lastModifiedBy>Paul Miller</cp:lastModifiedBy>
  <cp:revision>26</cp:revision>
  <dcterms:created xsi:type="dcterms:W3CDTF">2018-03-12T20:34:00Z</dcterms:created>
  <dcterms:modified xsi:type="dcterms:W3CDTF">2018-03-14T10:14:08Z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2057-10.2.0.5978</vt:lpwstr>
  </property>
</Properties>
</file>